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63" r:id="rId2"/>
    <p:sldId id="264" r:id="rId3"/>
    <p:sldId id="280" r:id="rId4"/>
    <p:sldId id="281" r:id="rId5"/>
    <p:sldId id="282" r:id="rId6"/>
    <p:sldId id="278" r:id="rId7"/>
    <p:sldId id="265" r:id="rId8"/>
    <p:sldId id="266" r:id="rId9"/>
    <p:sldId id="267" r:id="rId10"/>
    <p:sldId id="268" r:id="rId11"/>
    <p:sldId id="269" r:id="rId12"/>
    <p:sldId id="270" r:id="rId13"/>
    <p:sldId id="272" r:id="rId14"/>
    <p:sldId id="283" r:id="rId15"/>
    <p:sldId id="274" r:id="rId16"/>
    <p:sldId id="284" r:id="rId17"/>
    <p:sldId id="279" r:id="rId18"/>
    <p:sldId id="287" r:id="rId19"/>
    <p:sldId id="275" r:id="rId20"/>
    <p:sldId id="276" r:id="rId21"/>
    <p:sldId id="277" r:id="rId22"/>
  </p:sldIdLst>
  <p:sldSz cx="12192000" cy="6858000"/>
  <p:notesSz cx="6858000" cy="9144000"/>
  <p:embeddedFontLst>
    <p:embeddedFont>
      <p:font typeface=".VnAristote" panose="020B7200000000000000" pitchFamily="34" charset="0"/>
      <p:regular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Arial Black" panose="020B0A04020102020204" pitchFamily="34" charset="0"/>
      <p:bold r:id="rId31"/>
    </p:embeddedFont>
    <p:embeddedFont>
      <p:font typeface=".VnArial" panose="020B7200000000000000" pitchFamily="34" charset="0"/>
      <p:regular r:id="rId32"/>
      <p:bold r:id="rId33"/>
      <p:italic r:id="rId34"/>
      <p:boldItalic r:id="rId35"/>
    </p:embeddedFont>
    <p:embeddedFont>
      <p:font typeface="Impact" panose="020B0806030902050204" pitchFamily="34" charset="0"/>
      <p:regular r:id="rId36"/>
    </p:embeddedFont>
    <p:embeddedFont>
      <p:font typeface="Helvetica" panose="020B0604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CC00FF"/>
    <a:srgbClr val="9EC4E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53F84-3C4B-4BBA-AA46-02DB17ECEF27}"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94029-B2A8-4160-AA4D-23845EA17360}" type="slidenum">
              <a:rPr lang="en-US" smtClean="0"/>
              <a:t>‹#›</a:t>
            </a:fld>
            <a:endParaRPr lang="en-US"/>
          </a:p>
        </p:txBody>
      </p:sp>
    </p:spTree>
    <p:extLst>
      <p:ext uri="{BB962C8B-B14F-4D97-AF65-F5344CB8AC3E}">
        <p14:creationId xmlns:p14="http://schemas.microsoft.com/office/powerpoint/2010/main" val="968205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D8AB53-A7B0-4FD8-B703-F2A3935E75C8}"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767089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8AB53-A7B0-4FD8-B703-F2A3935E75C8}"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1155247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8AB53-A7B0-4FD8-B703-F2A3935E75C8}"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159664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D8AB53-A7B0-4FD8-B703-F2A3935E75C8}"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6917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7D8AB53-A7B0-4FD8-B703-F2A3935E75C8}"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2178726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D8AB53-A7B0-4FD8-B703-F2A3935E75C8}"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28138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D8AB53-A7B0-4FD8-B703-F2A3935E75C8}"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3206471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D8AB53-A7B0-4FD8-B703-F2A3935E75C8}"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201171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D8AB53-A7B0-4FD8-B703-F2A3935E75C8}"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859442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7D8AB53-A7B0-4FD8-B703-F2A3935E75C8}"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2856449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7D8AB53-A7B0-4FD8-B703-F2A3935E75C8}"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3D9AF-D041-4820-9AF8-4B30F547B19E}" type="slidenum">
              <a:rPr lang="en-US" smtClean="0"/>
              <a:t>‹#›</a:t>
            </a:fld>
            <a:endParaRPr lang="en-US"/>
          </a:p>
        </p:txBody>
      </p:sp>
    </p:spTree>
    <p:extLst>
      <p:ext uri="{BB962C8B-B14F-4D97-AF65-F5344CB8AC3E}">
        <p14:creationId xmlns:p14="http://schemas.microsoft.com/office/powerpoint/2010/main" val="40361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D8AB53-A7B0-4FD8-B703-F2A3935E75C8}" type="datetimeFigureOut">
              <a:rPr lang="en-US" smtClean="0"/>
              <a:t>9/30/2021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3D9AF-D041-4820-9AF8-4B30F547B19E}" type="slidenum">
              <a:rPr lang="en-US" smtClean="0"/>
              <a:t>‹#›</a:t>
            </a:fld>
            <a:endParaRPr lang="en-US"/>
          </a:p>
        </p:txBody>
      </p:sp>
    </p:spTree>
    <p:extLst>
      <p:ext uri="{BB962C8B-B14F-4D97-AF65-F5344CB8AC3E}">
        <p14:creationId xmlns:p14="http://schemas.microsoft.com/office/powerpoint/2010/main" val="2819117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9.xml"/><Relationship Id="rId7" Type="http://schemas.openxmlformats.org/officeDocument/2006/relationships/slide" Target="slide11.xml"/><Relationship Id="rId12"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image" Target="../media/image8.gif"/><Relationship Id="rId5" Type="http://schemas.openxmlformats.org/officeDocument/2006/relationships/slide" Target="slide13.xml"/><Relationship Id="rId10" Type="http://schemas.openxmlformats.org/officeDocument/2006/relationships/slide" Target="slide8.xml"/><Relationship Id="rId4" Type="http://schemas.openxmlformats.org/officeDocument/2006/relationships/audio" Target="../media/audio2.wav"/><Relationship Id="rId9" Type="http://schemas.openxmlformats.org/officeDocument/2006/relationships/hyperlink" Target="Unit%201%20Skill%201%20P6.pptx#-1,15,PowerPoint Presentation" TargetMode="External"/></Relationships>
</file>

<file path=ppt/slides/_rels/slide9.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676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6" name="Picture 63" descr="FLOWR004"/>
          <p:cNvPicPr>
            <a:picLocks noChangeAspect="1" noChangeArrowheads="1" noCrop="1"/>
          </p:cNvPicPr>
          <p:nvPr/>
        </p:nvPicPr>
        <p:blipFill>
          <a:blip r:embed="rId2"/>
          <a:srcRect/>
          <a:stretch>
            <a:fillRect/>
          </a:stretch>
        </p:blipFill>
        <p:spPr bwMode="auto">
          <a:xfrm rot="21370937">
            <a:off x="9881477" y="50537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a:srcRect/>
          <a:stretch>
            <a:fillRect/>
          </a:stretch>
        </p:blipFill>
        <p:spPr bwMode="auto">
          <a:xfrm rot="21370937">
            <a:off x="9701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a:srcRect/>
          <a:stretch>
            <a:fillRect/>
          </a:stretch>
        </p:blipFill>
        <p:spPr bwMode="auto">
          <a:xfrm rot="21370937">
            <a:off x="9881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a:srcRect/>
          <a:stretch>
            <a:fillRect/>
          </a:stretch>
        </p:blipFill>
        <p:spPr bwMode="auto">
          <a:xfrm rot="21370937">
            <a:off x="9473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a:srcRect/>
          <a:stretch>
            <a:fillRect/>
          </a:stretch>
        </p:blipFill>
        <p:spPr bwMode="auto">
          <a:xfrm rot="21370937">
            <a:off x="9881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a:srcRect/>
          <a:stretch>
            <a:fillRect/>
          </a:stretch>
        </p:blipFill>
        <p:spPr bwMode="auto">
          <a:xfrm rot="21370937">
            <a:off x="9244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a:srcRect/>
          <a:stretch>
            <a:fillRect/>
          </a:stretch>
        </p:blipFill>
        <p:spPr bwMode="auto">
          <a:xfrm rot="21370937">
            <a:off x="9625722" y="5815723"/>
            <a:ext cx="762000" cy="762000"/>
          </a:xfrm>
          <a:prstGeom prst="rect">
            <a:avLst/>
          </a:prstGeom>
          <a:noFill/>
          <a:ln w="9525">
            <a:noFill/>
            <a:miter lim="800000"/>
            <a:headEnd/>
            <a:tailEnd/>
          </a:ln>
        </p:spPr>
      </p:pic>
      <p:sp>
        <p:nvSpPr>
          <p:cNvPr id="13" name="Rectangle 12"/>
          <p:cNvSpPr/>
          <p:nvPr/>
        </p:nvSpPr>
        <p:spPr>
          <a:xfrm>
            <a:off x="2743200" y="304801"/>
            <a:ext cx="7010400" cy="769441"/>
          </a:xfrm>
          <a:prstGeom prst="rect">
            <a:avLst/>
          </a:prstGeom>
          <a:noFill/>
        </p:spPr>
        <p:txBody>
          <a:bodyPr wrap="square" lIns="91440" tIns="45720" rIns="91440" bIns="45720">
            <a:spAutoFit/>
          </a:bodyPr>
          <a:lstStyle/>
          <a:p>
            <a:pPr algn="ctr"/>
            <a:r>
              <a:rPr lang="en-US"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Tuesday September 29 ,2021</a:t>
            </a: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14" name="WordArt 7"/>
          <p:cNvSpPr>
            <a:spLocks noChangeArrowheads="1" noChangeShapeType="1" noTextEdit="1"/>
          </p:cNvSpPr>
          <p:nvPr/>
        </p:nvSpPr>
        <p:spPr bwMode="auto">
          <a:xfrm>
            <a:off x="4038600" y="1371600"/>
            <a:ext cx="4572000" cy="685800"/>
          </a:xfrm>
          <a:prstGeom prst="rect">
            <a:avLst/>
          </a:prstGeom>
        </p:spPr>
        <p:txBody>
          <a:bodyPr wrap="none" fromWordArt="1">
            <a:prstTxWarp prst="textTriangle">
              <a:avLst>
                <a:gd name="adj" fmla="val 50000"/>
              </a:avLst>
            </a:prstTxWarp>
          </a:bodyPr>
          <a:lstStyle/>
          <a:p>
            <a:pPr algn="ctr"/>
            <a:r>
              <a:rPr lang="en-US" sz="3600" b="1" kern="10" dirty="0">
                <a:ln w="9525">
                  <a:solidFill>
                    <a:srgbClr val="FF3300"/>
                  </a:solidFill>
                  <a:round/>
                  <a:headEnd/>
                  <a:tailEnd/>
                </a:ln>
                <a:solidFill>
                  <a:srgbClr val="FF0000"/>
                </a:solidFill>
                <a:effectLst>
                  <a:outerShdw dist="53882" dir="2700000" algn="ctr" rotWithShape="0">
                    <a:srgbClr val="9999FF">
                      <a:alpha val="80000"/>
                    </a:srgbClr>
                  </a:outerShdw>
                </a:effectLst>
                <a:latin typeface="Impact"/>
              </a:rPr>
              <a:t>UNIT ONE</a:t>
            </a:r>
          </a:p>
        </p:txBody>
      </p:sp>
      <p:sp>
        <p:nvSpPr>
          <p:cNvPr id="16" name="Rectangle 15"/>
          <p:cNvSpPr/>
          <p:nvPr/>
        </p:nvSpPr>
        <p:spPr>
          <a:xfrm>
            <a:off x="4114800" y="2286000"/>
            <a:ext cx="4343400" cy="923330"/>
          </a:xfrm>
          <a:prstGeom prst="rect">
            <a:avLst/>
          </a:prstGeom>
          <a:noFill/>
        </p:spPr>
        <p:txBody>
          <a:bodyPr wrap="squar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MY HOBBIES</a:t>
            </a:r>
          </a:p>
        </p:txBody>
      </p:sp>
      <p:sp>
        <p:nvSpPr>
          <p:cNvPr id="17" name="WordArt 8"/>
          <p:cNvSpPr>
            <a:spLocks noChangeArrowheads="1" noChangeShapeType="1" noTextEdit="1"/>
          </p:cNvSpPr>
          <p:nvPr/>
        </p:nvSpPr>
        <p:spPr bwMode="auto">
          <a:xfrm>
            <a:off x="3810000" y="3276600"/>
            <a:ext cx="4800600" cy="4572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66FF"/>
                </a:solidFill>
                <a:latin typeface="Arial Black"/>
              </a:rPr>
              <a:t>Period </a:t>
            </a:r>
            <a:r>
              <a:rPr lang="en-US" sz="3600" kern="10" dirty="0" smtClean="0">
                <a:ln w="9525">
                  <a:solidFill>
                    <a:srgbClr val="000000"/>
                  </a:solidFill>
                  <a:round/>
                  <a:headEnd/>
                  <a:tailEnd/>
                </a:ln>
                <a:solidFill>
                  <a:srgbClr val="FF66FF"/>
                </a:solidFill>
                <a:latin typeface="Arial Black"/>
              </a:rPr>
              <a:t>5</a:t>
            </a:r>
            <a:endParaRPr lang="en-US" sz="3600" kern="10" dirty="0">
              <a:ln w="9525">
                <a:solidFill>
                  <a:srgbClr val="000000"/>
                </a:solidFill>
                <a:round/>
                <a:headEnd/>
                <a:tailEnd/>
              </a:ln>
              <a:solidFill>
                <a:srgbClr val="FF66FF"/>
              </a:solidFill>
              <a:latin typeface="Arial Black"/>
            </a:endParaRPr>
          </a:p>
        </p:txBody>
      </p:sp>
      <p:sp>
        <p:nvSpPr>
          <p:cNvPr id="18" name="Rectangle 17"/>
          <p:cNvSpPr/>
          <p:nvPr/>
        </p:nvSpPr>
        <p:spPr>
          <a:xfrm>
            <a:off x="2438400" y="3962401"/>
            <a:ext cx="7543800" cy="1015663"/>
          </a:xfrm>
          <a:prstGeom prst="rect">
            <a:avLst/>
          </a:prstGeom>
          <a:noFill/>
        </p:spPr>
        <p:txBody>
          <a:bodyPr wrap="square" lIns="91440" tIns="45720" rIns="91440" bIns="45720">
            <a:spAutoFit/>
          </a:bodyPr>
          <a:lstStyle/>
          <a:p>
            <a:pPr algn="ctr"/>
            <a:r>
              <a:rPr lang="en-US" sz="6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SKILLS 1</a:t>
            </a:r>
          </a:p>
        </p:txBody>
      </p:sp>
    </p:spTree>
    <p:extLst>
      <p:ext uri="{BB962C8B-B14F-4D97-AF65-F5344CB8AC3E}">
        <p14:creationId xmlns:p14="http://schemas.microsoft.com/office/powerpoint/2010/main" val="1066568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5">
            <a:hlinkClick r:id="rId2" action="ppaction://hlinksldjump"/>
          </p:cNvPr>
          <p:cNvSpPr>
            <a:spLocks noChangeArrowheads="1"/>
          </p:cNvSpPr>
          <p:nvPr/>
        </p:nvSpPr>
        <p:spPr bwMode="auto">
          <a:xfrm>
            <a:off x="2240973" y="3588097"/>
            <a:ext cx="8153400" cy="1371600"/>
          </a:xfrm>
          <a:prstGeom prst="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wrap="none" anchor="ctr"/>
          <a:lstStyle/>
          <a:p>
            <a:r>
              <a:rPr lang="en-US" sz="2800" b="1" dirty="0">
                <a:solidFill>
                  <a:srgbClr val="FF0000"/>
                </a:solidFill>
                <a:latin typeface="Times New Roman" panose="02020603050405020304" pitchFamily="18" charset="0"/>
                <a:cs typeface="Times New Roman" panose="02020603050405020304" pitchFamily="18" charset="0"/>
              </a:rPr>
              <a:t>He saw the carved eggshells for the first time in </a:t>
            </a:r>
            <a:r>
              <a:rPr lang="en-US" sz="2800" b="1" dirty="0" smtClean="0">
                <a:solidFill>
                  <a:srgbClr val="FF0000"/>
                </a:solidFill>
                <a:latin typeface="Times New Roman" panose="02020603050405020304" pitchFamily="18" charset="0"/>
                <a:cs typeface="Times New Roman" panose="02020603050405020304" pitchFamily="18" charset="0"/>
              </a:rPr>
              <a:t>an</a:t>
            </a:r>
          </a:p>
          <a:p>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art gallery in the US.</a:t>
            </a:r>
          </a:p>
        </p:txBody>
      </p:sp>
      <p:sp>
        <p:nvSpPr>
          <p:cNvPr id="5" name="Flowchart: Process 4"/>
          <p:cNvSpPr/>
          <p:nvPr/>
        </p:nvSpPr>
        <p:spPr>
          <a:xfrm>
            <a:off x="1676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Rectangle 1"/>
          <p:cNvSpPr/>
          <p:nvPr/>
        </p:nvSpPr>
        <p:spPr>
          <a:xfrm>
            <a:off x="2240973" y="2203102"/>
            <a:ext cx="7190509" cy="1384995"/>
          </a:xfrm>
          <a:prstGeom prst="rect">
            <a:avLst/>
          </a:prstGeom>
        </p:spPr>
        <p:txBody>
          <a:bodyPr wrap="square">
            <a:spAutoFit/>
          </a:bodyPr>
          <a:lstStyle/>
          <a:p>
            <a:pPr marL="342900" indent="-342900" algn="just"/>
            <a:r>
              <a:rPr lang="en-US" sz="2800" b="1" dirty="0">
                <a:latin typeface="Times New Roman" panose="02020603050405020304" pitchFamily="18" charset="0"/>
                <a:cs typeface="Times New Roman" panose="02020603050405020304" pitchFamily="18" charset="0"/>
              </a:rPr>
              <a:t>2. Where did his father see the carved eggshells </a:t>
            </a:r>
            <a:r>
              <a:rPr lang="en-US" sz="2800" b="1" dirty="0" smtClean="0">
                <a:latin typeface="Times New Roman" panose="02020603050405020304" pitchFamily="18" charset="0"/>
                <a:cs typeface="Times New Roman" panose="02020603050405020304" pitchFamily="18" charset="0"/>
              </a:rPr>
              <a:t>for </a:t>
            </a:r>
            <a:r>
              <a:rPr lang="en-US" sz="2800" b="1" dirty="0">
                <a:latin typeface="Times New Roman" panose="02020603050405020304" pitchFamily="18" charset="0"/>
                <a:cs typeface="Times New Roman" panose="02020603050405020304" pitchFamily="18" charset="0"/>
              </a:rPr>
              <a:t>the first time?</a:t>
            </a:r>
          </a:p>
          <a:p>
            <a:pPr marL="342900" indent="-342900" algn="ct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60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wipe(up)">
                                      <p:cBhvr>
                                        <p:cTn id="7"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Oval 4"/>
          <p:cNvSpPr>
            <a:spLocks noChangeArrowheads="1"/>
          </p:cNvSpPr>
          <p:nvPr/>
        </p:nvSpPr>
        <p:spPr bwMode="auto">
          <a:xfrm>
            <a:off x="2209800" y="1295400"/>
            <a:ext cx="7772400" cy="1295400"/>
          </a:xfrm>
          <a:prstGeom prst="ellipse">
            <a:avLst/>
          </a:prstGeom>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en-US" sz="2800" b="1" dirty="0">
                <a:latin typeface="Times New Roman" panose="02020603050405020304" pitchFamily="18" charset="0"/>
                <a:cs typeface="Times New Roman" panose="02020603050405020304" pitchFamily="18" charset="0"/>
              </a:rPr>
              <a:t>3. How do some people find this hobby ?</a:t>
            </a:r>
            <a:endParaRPr lang="en-US" b="1" dirty="0">
              <a:latin typeface="Times New Roman" panose="02020603050405020304" pitchFamily="18" charset="0"/>
              <a:cs typeface="Times New Roman" panose="02020603050405020304" pitchFamily="18" charset="0"/>
            </a:endParaRPr>
          </a:p>
        </p:txBody>
      </p:sp>
      <p:sp>
        <p:nvSpPr>
          <p:cNvPr id="53253" name="Rectangle 5">
            <a:hlinkClick r:id="rId2" action="ppaction://hlinksldjump"/>
          </p:cNvPr>
          <p:cNvSpPr>
            <a:spLocks noChangeArrowheads="1"/>
          </p:cNvSpPr>
          <p:nvPr/>
        </p:nvSpPr>
        <p:spPr bwMode="auto">
          <a:xfrm>
            <a:off x="2514600" y="2590800"/>
            <a:ext cx="6858000" cy="1371600"/>
          </a:xfrm>
          <a:prstGeom prst="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r>
              <a:rPr lang="en-US" sz="2800" b="1" dirty="0">
                <a:solidFill>
                  <a:srgbClr val="FF0000"/>
                </a:solidFill>
                <a:latin typeface="Times New Roman" panose="02020603050405020304" pitchFamily="18" charset="0"/>
                <a:cs typeface="Times New Roman" panose="02020603050405020304" pitchFamily="18" charset="0"/>
              </a:rPr>
              <a:t>They find it difficult and boring.</a:t>
            </a:r>
          </a:p>
        </p:txBody>
      </p:sp>
      <p:sp>
        <p:nvSpPr>
          <p:cNvPr id="5" name="Flowchart: Process 4"/>
          <p:cNvSpPr/>
          <p:nvPr/>
        </p:nvSpPr>
        <p:spPr>
          <a:xfrm>
            <a:off x="1676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13071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wipe(up)">
                                      <p:cBhvr>
                                        <p:cTn id="7" dur="5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Oval 4"/>
          <p:cNvSpPr>
            <a:spLocks noChangeArrowheads="1"/>
          </p:cNvSpPr>
          <p:nvPr/>
        </p:nvSpPr>
        <p:spPr bwMode="auto">
          <a:xfrm>
            <a:off x="3200400" y="1143000"/>
            <a:ext cx="5638800" cy="1752600"/>
          </a:xfrm>
          <a:prstGeom prst="ellipse">
            <a:avLst/>
          </a:prstGeom>
          <a:noFill/>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endParaRPr lang="en-US" sz="2800" b="1" dirty="0"/>
          </a:p>
        </p:txBody>
      </p:sp>
      <p:sp>
        <p:nvSpPr>
          <p:cNvPr id="54277" name="Rectangle 5">
            <a:hlinkClick r:id="rId2" action="ppaction://hlinksldjump"/>
          </p:cNvPr>
          <p:cNvSpPr>
            <a:spLocks noChangeArrowheads="1"/>
          </p:cNvSpPr>
          <p:nvPr/>
        </p:nvSpPr>
        <p:spPr bwMode="auto">
          <a:xfrm>
            <a:off x="2171700" y="2209800"/>
            <a:ext cx="7696200" cy="1676400"/>
          </a:xfrm>
          <a:prstGeom prst="rect">
            <a:avLst/>
          </a:prstGeom>
          <a:noFill/>
          <a:ln>
            <a:noFill/>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r>
              <a:rPr lang="en-US" sz="2800" b="1" dirty="0">
                <a:solidFill>
                  <a:srgbClr val="FF0000"/>
                </a:solidFill>
                <a:latin typeface="t)"/>
              </a:rPr>
              <a:t>Yes, he does. </a:t>
            </a:r>
          </a:p>
        </p:txBody>
      </p:sp>
      <p:sp>
        <p:nvSpPr>
          <p:cNvPr id="5" name="Flowchart: Process 4"/>
          <p:cNvSpPr/>
          <p:nvPr/>
        </p:nvSpPr>
        <p:spPr>
          <a:xfrm>
            <a:off x="1676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Rectangle 1"/>
          <p:cNvSpPr/>
          <p:nvPr/>
        </p:nvSpPr>
        <p:spPr>
          <a:xfrm>
            <a:off x="3307772" y="1915180"/>
            <a:ext cx="5957455"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4. Does Nick like </a:t>
            </a:r>
            <a:r>
              <a:rPr lang="en-US" sz="2800" b="1" dirty="0" smtClean="0">
                <a:latin typeface="Times New Roman" panose="02020603050405020304" pitchFamily="18" charset="0"/>
                <a:cs typeface="Times New Roman" panose="02020603050405020304" pitchFamily="18" charset="0"/>
              </a:rPr>
              <a:t>his father’s </a:t>
            </a:r>
            <a:r>
              <a:rPr lang="en-US" sz="2800" b="1" dirty="0">
                <a:latin typeface="Times New Roman" panose="02020603050405020304" pitchFamily="18" charset="0"/>
                <a:cs typeface="Times New Roman" panose="02020603050405020304" pitchFamily="18" charset="0"/>
              </a:rPr>
              <a:t>hobby? </a:t>
            </a:r>
          </a:p>
        </p:txBody>
      </p:sp>
    </p:spTree>
    <p:extLst>
      <p:ext uri="{BB962C8B-B14F-4D97-AF65-F5344CB8AC3E}">
        <p14:creationId xmlns:p14="http://schemas.microsoft.com/office/powerpoint/2010/main" val="174630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wipe(up)">
                                      <p:cBhvr>
                                        <p:cTn id="7"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30" name="Picture 20" descr="success">
            <a:hlinkClick r:id="rId2" action="ppaction://hlinksldjump"/>
          </p:cNvPr>
          <p:cNvPicPr>
            <a:picLocks noChangeAspect="1" noChangeArrowheads="1"/>
          </p:cNvPicPr>
          <p:nvPr/>
        </p:nvPicPr>
        <p:blipFill>
          <a:blip r:embed="rId3"/>
          <a:srcRect/>
          <a:stretch>
            <a:fillRect/>
          </a:stretch>
        </p:blipFill>
        <p:spPr bwMode="auto">
          <a:xfrm>
            <a:off x="4391819" y="2316163"/>
            <a:ext cx="3581400" cy="3048000"/>
          </a:xfrm>
          <a:prstGeom prst="rect">
            <a:avLst/>
          </a:prstGeom>
          <a:noFill/>
          <a:ln w="9525">
            <a:noFill/>
            <a:miter lim="800000"/>
            <a:headEnd/>
            <a:tailEnd/>
          </a:ln>
        </p:spPr>
      </p:pic>
      <p:grpSp>
        <p:nvGrpSpPr>
          <p:cNvPr id="2" name="Group 2"/>
          <p:cNvGrpSpPr>
            <a:grpSpLocks/>
          </p:cNvGrpSpPr>
          <p:nvPr/>
        </p:nvGrpSpPr>
        <p:grpSpPr bwMode="auto">
          <a:xfrm>
            <a:off x="1524000" y="4006850"/>
            <a:ext cx="2838450" cy="2851150"/>
            <a:chOff x="106" y="2378"/>
            <a:chExt cx="1788" cy="1796"/>
          </a:xfrm>
        </p:grpSpPr>
        <p:pic>
          <p:nvPicPr>
            <p:cNvPr id="5137" name="Picture 3" descr="hoa-day"/>
            <p:cNvPicPr>
              <a:picLocks noChangeAspect="1" noChangeArrowheads="1"/>
            </p:cNvPicPr>
            <p:nvPr/>
          </p:nvPicPr>
          <p:blipFill>
            <a:blip r:embed="rId4"/>
            <a:srcRect/>
            <a:stretch>
              <a:fillRect/>
            </a:stretch>
          </p:blipFill>
          <p:spPr bwMode="auto">
            <a:xfrm>
              <a:off x="106" y="3958"/>
              <a:ext cx="1788" cy="216"/>
            </a:xfrm>
            <a:prstGeom prst="rect">
              <a:avLst/>
            </a:prstGeom>
            <a:noFill/>
            <a:ln w="9525">
              <a:noFill/>
              <a:miter lim="800000"/>
              <a:headEnd/>
              <a:tailEnd/>
            </a:ln>
          </p:spPr>
        </p:pic>
        <p:pic>
          <p:nvPicPr>
            <p:cNvPr id="5138" name="Picture 4" descr="hoa-day"/>
            <p:cNvPicPr>
              <a:picLocks noChangeAspect="1" noChangeArrowheads="1"/>
            </p:cNvPicPr>
            <p:nvPr/>
          </p:nvPicPr>
          <p:blipFill>
            <a:blip r:embed="rId4"/>
            <a:srcRect/>
            <a:stretch>
              <a:fillRect/>
            </a:stretch>
          </p:blipFill>
          <p:spPr bwMode="auto">
            <a:xfrm rot="5400000" flipH="1">
              <a:off x="-677" y="3164"/>
              <a:ext cx="1788" cy="216"/>
            </a:xfrm>
            <a:prstGeom prst="rect">
              <a:avLst/>
            </a:prstGeom>
            <a:noFill/>
            <a:ln w="9525">
              <a:noFill/>
              <a:miter lim="800000"/>
              <a:headEnd/>
              <a:tailEnd/>
            </a:ln>
          </p:spPr>
        </p:pic>
      </p:grpSp>
      <p:grpSp>
        <p:nvGrpSpPr>
          <p:cNvPr id="3" name="Group 5"/>
          <p:cNvGrpSpPr>
            <a:grpSpLocks/>
          </p:cNvGrpSpPr>
          <p:nvPr/>
        </p:nvGrpSpPr>
        <p:grpSpPr bwMode="auto">
          <a:xfrm rot="-5400000">
            <a:off x="7778750" y="3938588"/>
            <a:ext cx="2838450" cy="2851150"/>
            <a:chOff x="106" y="2378"/>
            <a:chExt cx="1788" cy="1796"/>
          </a:xfrm>
        </p:grpSpPr>
        <p:pic>
          <p:nvPicPr>
            <p:cNvPr id="5135" name="Picture 6" descr="hoa-day"/>
            <p:cNvPicPr>
              <a:picLocks noChangeAspect="1" noChangeArrowheads="1"/>
            </p:cNvPicPr>
            <p:nvPr/>
          </p:nvPicPr>
          <p:blipFill>
            <a:blip r:embed="rId4"/>
            <a:srcRect/>
            <a:stretch>
              <a:fillRect/>
            </a:stretch>
          </p:blipFill>
          <p:spPr bwMode="auto">
            <a:xfrm>
              <a:off x="106" y="3958"/>
              <a:ext cx="1788" cy="216"/>
            </a:xfrm>
            <a:prstGeom prst="rect">
              <a:avLst/>
            </a:prstGeom>
            <a:noFill/>
            <a:ln w="9525">
              <a:noFill/>
              <a:miter lim="800000"/>
              <a:headEnd/>
              <a:tailEnd/>
            </a:ln>
          </p:spPr>
        </p:pic>
        <p:pic>
          <p:nvPicPr>
            <p:cNvPr id="5136" name="Picture 7" descr="hoa-day"/>
            <p:cNvPicPr>
              <a:picLocks noChangeAspect="1" noChangeArrowheads="1"/>
            </p:cNvPicPr>
            <p:nvPr/>
          </p:nvPicPr>
          <p:blipFill>
            <a:blip r:embed="rId4"/>
            <a:srcRect/>
            <a:stretch>
              <a:fillRect/>
            </a:stretch>
          </p:blipFill>
          <p:spPr bwMode="auto">
            <a:xfrm rot="5400000" flipH="1">
              <a:off x="-677" y="3164"/>
              <a:ext cx="1788" cy="216"/>
            </a:xfrm>
            <a:prstGeom prst="rect">
              <a:avLst/>
            </a:prstGeom>
            <a:noFill/>
            <a:ln w="9525">
              <a:noFill/>
              <a:miter lim="800000"/>
              <a:headEnd/>
              <a:tailEnd/>
            </a:ln>
          </p:spPr>
        </p:pic>
      </p:grpSp>
      <p:grpSp>
        <p:nvGrpSpPr>
          <p:cNvPr id="4" name="Group 8"/>
          <p:cNvGrpSpPr>
            <a:grpSpLocks/>
          </p:cNvGrpSpPr>
          <p:nvPr/>
        </p:nvGrpSpPr>
        <p:grpSpPr bwMode="auto">
          <a:xfrm rot="5400000" flipV="1">
            <a:off x="7747000" y="69850"/>
            <a:ext cx="2838450" cy="2851150"/>
            <a:chOff x="106" y="2378"/>
            <a:chExt cx="1788" cy="1796"/>
          </a:xfrm>
        </p:grpSpPr>
        <p:pic>
          <p:nvPicPr>
            <p:cNvPr id="5133" name="Picture 9" descr="hoa-day"/>
            <p:cNvPicPr>
              <a:picLocks noChangeAspect="1" noChangeArrowheads="1"/>
            </p:cNvPicPr>
            <p:nvPr/>
          </p:nvPicPr>
          <p:blipFill>
            <a:blip r:embed="rId4"/>
            <a:srcRect/>
            <a:stretch>
              <a:fillRect/>
            </a:stretch>
          </p:blipFill>
          <p:spPr bwMode="auto">
            <a:xfrm>
              <a:off x="106" y="3958"/>
              <a:ext cx="1788" cy="216"/>
            </a:xfrm>
            <a:prstGeom prst="rect">
              <a:avLst/>
            </a:prstGeom>
            <a:noFill/>
            <a:ln w="9525">
              <a:noFill/>
              <a:miter lim="800000"/>
              <a:headEnd/>
              <a:tailEnd/>
            </a:ln>
          </p:spPr>
        </p:pic>
        <p:pic>
          <p:nvPicPr>
            <p:cNvPr id="5134" name="Picture 10" descr="hoa-day"/>
            <p:cNvPicPr>
              <a:picLocks noChangeAspect="1" noChangeArrowheads="1"/>
            </p:cNvPicPr>
            <p:nvPr/>
          </p:nvPicPr>
          <p:blipFill>
            <a:blip r:embed="rId4"/>
            <a:srcRect/>
            <a:stretch>
              <a:fillRect/>
            </a:stretch>
          </p:blipFill>
          <p:spPr bwMode="auto">
            <a:xfrm rot="5400000" flipH="1">
              <a:off x="-677" y="3164"/>
              <a:ext cx="1788" cy="216"/>
            </a:xfrm>
            <a:prstGeom prst="rect">
              <a:avLst/>
            </a:prstGeom>
            <a:noFill/>
            <a:ln w="9525">
              <a:noFill/>
              <a:miter lim="800000"/>
              <a:headEnd/>
              <a:tailEnd/>
            </a:ln>
          </p:spPr>
        </p:pic>
      </p:grpSp>
      <p:grpSp>
        <p:nvGrpSpPr>
          <p:cNvPr id="5" name="Group 11"/>
          <p:cNvGrpSpPr>
            <a:grpSpLocks/>
          </p:cNvGrpSpPr>
          <p:nvPr/>
        </p:nvGrpSpPr>
        <p:grpSpPr bwMode="auto">
          <a:xfrm flipV="1">
            <a:off x="1600200" y="76200"/>
            <a:ext cx="2838450" cy="2851150"/>
            <a:chOff x="106" y="2378"/>
            <a:chExt cx="1788" cy="1796"/>
          </a:xfrm>
        </p:grpSpPr>
        <p:pic>
          <p:nvPicPr>
            <p:cNvPr id="5131" name="Picture 12" descr="hoa-day"/>
            <p:cNvPicPr>
              <a:picLocks noChangeAspect="1" noChangeArrowheads="1"/>
            </p:cNvPicPr>
            <p:nvPr/>
          </p:nvPicPr>
          <p:blipFill>
            <a:blip r:embed="rId4"/>
            <a:srcRect/>
            <a:stretch>
              <a:fillRect/>
            </a:stretch>
          </p:blipFill>
          <p:spPr bwMode="auto">
            <a:xfrm>
              <a:off x="106" y="3958"/>
              <a:ext cx="1788" cy="216"/>
            </a:xfrm>
            <a:prstGeom prst="rect">
              <a:avLst/>
            </a:prstGeom>
            <a:noFill/>
            <a:ln w="9525">
              <a:noFill/>
              <a:miter lim="800000"/>
              <a:headEnd/>
              <a:tailEnd/>
            </a:ln>
          </p:spPr>
        </p:pic>
        <p:pic>
          <p:nvPicPr>
            <p:cNvPr id="5132" name="Picture 13" descr="hoa-day"/>
            <p:cNvPicPr>
              <a:picLocks noChangeAspect="1" noChangeArrowheads="1"/>
            </p:cNvPicPr>
            <p:nvPr/>
          </p:nvPicPr>
          <p:blipFill>
            <a:blip r:embed="rId4"/>
            <a:srcRect/>
            <a:stretch>
              <a:fillRect/>
            </a:stretch>
          </p:blipFill>
          <p:spPr bwMode="auto">
            <a:xfrm rot="5400000" flipH="1">
              <a:off x="-677" y="3164"/>
              <a:ext cx="1788" cy="216"/>
            </a:xfrm>
            <a:prstGeom prst="rect">
              <a:avLst/>
            </a:prstGeom>
            <a:noFill/>
            <a:ln w="9525">
              <a:noFill/>
              <a:miter lim="800000"/>
              <a:headEnd/>
              <a:tailEnd/>
            </a:ln>
          </p:spPr>
        </p:pic>
      </p:grpSp>
      <p:pic>
        <p:nvPicPr>
          <p:cNvPr id="5127" name="Picture 17" descr="bunny_thumping_foot_md_clr"/>
          <p:cNvPicPr>
            <a:picLocks noChangeAspect="1" noChangeArrowheads="1" noCrop="1"/>
          </p:cNvPicPr>
          <p:nvPr/>
        </p:nvPicPr>
        <p:blipFill>
          <a:blip r:embed="rId5">
            <a:lum contrast="12000"/>
          </a:blip>
          <a:srcRect/>
          <a:stretch>
            <a:fillRect/>
          </a:stretch>
        </p:blipFill>
        <p:spPr bwMode="auto">
          <a:xfrm>
            <a:off x="2133600" y="4572000"/>
            <a:ext cx="1087438" cy="1371600"/>
          </a:xfrm>
          <a:prstGeom prst="rect">
            <a:avLst/>
          </a:prstGeom>
          <a:noFill/>
          <a:ln w="9525">
            <a:noFill/>
            <a:miter lim="800000"/>
            <a:headEnd/>
            <a:tailEnd/>
          </a:ln>
        </p:spPr>
      </p:pic>
      <p:pic>
        <p:nvPicPr>
          <p:cNvPr id="5128" name="Picture 18" descr="bunny_thumping_foot_md_clr"/>
          <p:cNvPicPr>
            <a:picLocks noChangeAspect="1" noChangeArrowheads="1" noCrop="1"/>
          </p:cNvPicPr>
          <p:nvPr/>
        </p:nvPicPr>
        <p:blipFill>
          <a:blip r:embed="rId5">
            <a:lum contrast="12000"/>
          </a:blip>
          <a:srcRect/>
          <a:stretch>
            <a:fillRect/>
          </a:stretch>
        </p:blipFill>
        <p:spPr bwMode="auto">
          <a:xfrm>
            <a:off x="5638800" y="5314950"/>
            <a:ext cx="1087438" cy="1371600"/>
          </a:xfrm>
          <a:prstGeom prst="rect">
            <a:avLst/>
          </a:prstGeom>
          <a:noFill/>
          <a:ln w="9525">
            <a:noFill/>
            <a:miter lim="800000"/>
            <a:headEnd/>
            <a:tailEnd/>
          </a:ln>
        </p:spPr>
      </p:pic>
      <p:pic>
        <p:nvPicPr>
          <p:cNvPr id="5129" name="Picture 19" descr="bunny_thumping_foot_md_clr"/>
          <p:cNvPicPr>
            <a:picLocks noChangeAspect="1" noChangeArrowheads="1" noCrop="1"/>
          </p:cNvPicPr>
          <p:nvPr/>
        </p:nvPicPr>
        <p:blipFill>
          <a:blip r:embed="rId5">
            <a:lum contrast="12000"/>
          </a:blip>
          <a:srcRect/>
          <a:stretch>
            <a:fillRect/>
          </a:stretch>
        </p:blipFill>
        <p:spPr bwMode="auto">
          <a:xfrm>
            <a:off x="8763000" y="4572000"/>
            <a:ext cx="1087438" cy="1371600"/>
          </a:xfrm>
          <a:prstGeom prst="rect">
            <a:avLst/>
          </a:prstGeom>
          <a:noFill/>
          <a:ln w="9525">
            <a:noFill/>
            <a:miter lim="800000"/>
            <a:headEnd/>
            <a:tailEnd/>
          </a:ln>
        </p:spPr>
      </p:pic>
      <p:sp>
        <p:nvSpPr>
          <p:cNvPr id="20" name="WordArt 4" descr="White marble"/>
          <p:cNvSpPr>
            <a:spLocks noChangeArrowheads="1" noChangeShapeType="1" noTextEdit="1"/>
          </p:cNvSpPr>
          <p:nvPr/>
        </p:nvSpPr>
        <p:spPr bwMode="auto">
          <a:xfrm>
            <a:off x="2819400" y="1066800"/>
            <a:ext cx="6705600" cy="15621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dirty="0">
                <a:ln w="9525">
                  <a:round/>
                  <a:headEnd/>
                  <a:tailEnd/>
                </a:ln>
                <a:blipFill dpi="0" rotWithShape="0">
                  <a:blip r:embed="rId6"/>
                  <a:srcRect/>
                  <a:tile tx="0" ty="0" sx="100000" sy="100000" flip="none" algn="tl"/>
                </a:blipFill>
                <a:latin typeface="Arial Black"/>
              </a:rPr>
              <a:t>Lucky number</a:t>
            </a:r>
          </a:p>
        </p:txBody>
      </p:sp>
      <p:sp>
        <p:nvSpPr>
          <p:cNvPr id="21" name="Flowchart: Process 20"/>
          <p:cNvSpPr/>
          <p:nvPr/>
        </p:nvSpPr>
        <p:spPr>
          <a:xfrm>
            <a:off x="1676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7849656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019800" y="1"/>
            <a:ext cx="47244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i="1">
                <a:latin typeface=".VnArial" panose="020B7200000000000000" pitchFamily="34" charset="0"/>
              </a:rPr>
              <a:t>My father has an unusual hobby: carving eggshells. As everyone knows, eggshells are very fragile. My dad can make beautiful pieces of art from empty eggshells. It’s amazing!</a:t>
            </a:r>
          </a:p>
          <a:p>
            <a:pPr eaLnBrk="1" hangingPunct="1"/>
            <a:endParaRPr lang="en-US" altLang="en-US" sz="2000" i="1">
              <a:latin typeface=".VnArial" panose="020B7200000000000000" pitchFamily="34" charset="0"/>
            </a:endParaRPr>
          </a:p>
          <a:p>
            <a:pPr eaLnBrk="1" hangingPunct="1"/>
            <a:r>
              <a:rPr lang="en-US" altLang="en-US" sz="2000" i="1">
                <a:latin typeface=".VnArial" panose="020B7200000000000000" pitchFamily="34" charset="0"/>
              </a:rPr>
              <a:t>He started the hobby five years ago after the trip to the US where he saw  some carved eggshells in an art gallery. My father did not go to class to learn how to carve. He learned everything from the Internet.</a:t>
            </a:r>
          </a:p>
          <a:p>
            <a:pPr eaLnBrk="1" hangingPunct="1"/>
            <a:endParaRPr lang="en-US" altLang="en-US" sz="2000" i="1">
              <a:latin typeface=".VnArial" panose="020B7200000000000000" pitchFamily="34" charset="0"/>
            </a:endParaRPr>
          </a:p>
          <a:p>
            <a:pPr eaLnBrk="1" hangingPunct="1"/>
            <a:r>
              <a:rPr lang="en-US" altLang="en-US" sz="2000" i="1">
                <a:latin typeface=".VnArial" panose="020B7200000000000000" pitchFamily="34" charset="0"/>
              </a:rPr>
              <a:t>Some people say that this hobby is difficult and boring, but it isn’t. All you need is time.</a:t>
            </a:r>
          </a:p>
          <a:p>
            <a:pPr eaLnBrk="1" hangingPunct="1"/>
            <a:r>
              <a:rPr lang="en-US" altLang="en-US" sz="2000" i="1">
                <a:latin typeface=".VnArial" panose="020B7200000000000000" pitchFamily="34" charset="0"/>
              </a:rPr>
              <a:t>It may takes two weeks to complete one shell. I find this hobby interesting because carved eggshells are unique gifts for family and friends. I hope that in the future he’ll teach me how to do eggshells carving.</a:t>
            </a:r>
          </a:p>
        </p:txBody>
      </p:sp>
      <p:sp>
        <p:nvSpPr>
          <p:cNvPr id="6" name="TextBox 5"/>
          <p:cNvSpPr txBox="1">
            <a:spLocks noChangeArrowheads="1"/>
          </p:cNvSpPr>
          <p:nvPr/>
        </p:nvSpPr>
        <p:spPr bwMode="auto">
          <a:xfrm>
            <a:off x="304800" y="87314"/>
            <a:ext cx="571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i="1" dirty="0">
                <a:solidFill>
                  <a:srgbClr val="FF0000"/>
                </a:solidFill>
                <a:latin typeface=".VnArial" panose="020B7200000000000000" pitchFamily="34" charset="0"/>
              </a:rPr>
              <a:t>2. Read the text and answer the questions</a:t>
            </a:r>
          </a:p>
        </p:txBody>
      </p:sp>
      <p:sp>
        <p:nvSpPr>
          <p:cNvPr id="7" name="TextBox 6"/>
          <p:cNvSpPr txBox="1">
            <a:spLocks noChangeArrowheads="1"/>
          </p:cNvSpPr>
          <p:nvPr/>
        </p:nvSpPr>
        <p:spPr bwMode="auto">
          <a:xfrm>
            <a:off x="304800" y="762001"/>
            <a:ext cx="5486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AutoNum type="arabicPeriod"/>
            </a:pPr>
            <a:r>
              <a:rPr lang="en-US" altLang="en-US" sz="2000" dirty="0">
                <a:latin typeface="Calibri" panose="020F0502020204030204" pitchFamily="34" charset="0"/>
              </a:rPr>
              <a:t>Why does Nick think his father’s hobby is unusual?</a:t>
            </a:r>
          </a:p>
          <a:p>
            <a:pPr eaLnBrk="1" hangingPunct="1">
              <a:buFontTx/>
              <a:buAutoNum type="arabicPeriod"/>
            </a:pPr>
            <a:endParaRPr lang="en-US" altLang="en-US" sz="2000" dirty="0">
              <a:latin typeface="Calibri" panose="020F0502020204030204" pitchFamily="34" charset="0"/>
            </a:endParaRPr>
          </a:p>
          <a:p>
            <a:pPr eaLnBrk="1" hangingPunct="1">
              <a:buFontTx/>
              <a:buAutoNum type="arabicPeriod"/>
            </a:pPr>
            <a:endParaRPr lang="en-US" altLang="en-US" sz="2000" dirty="0">
              <a:latin typeface="Calibri" panose="020F0502020204030204" pitchFamily="34" charset="0"/>
            </a:endParaRPr>
          </a:p>
          <a:p>
            <a:pPr eaLnBrk="1" hangingPunct="1">
              <a:buFontTx/>
              <a:buAutoNum type="arabicPeriod"/>
            </a:pPr>
            <a:endParaRPr lang="en-US" altLang="en-US" sz="2000" dirty="0">
              <a:latin typeface="Calibri" panose="020F0502020204030204" pitchFamily="34" charset="0"/>
            </a:endParaRPr>
          </a:p>
          <a:p>
            <a:pPr eaLnBrk="1" hangingPunct="1">
              <a:buFontTx/>
              <a:buAutoNum type="arabicPeriod"/>
            </a:pPr>
            <a:endParaRPr lang="en-US" altLang="en-US" sz="2000" dirty="0">
              <a:latin typeface="Calibri" panose="020F0502020204030204" pitchFamily="34" charset="0"/>
            </a:endParaRPr>
          </a:p>
          <a:p>
            <a:pPr eaLnBrk="1" hangingPunct="1">
              <a:buFontTx/>
              <a:buAutoNum type="arabicPeriod"/>
            </a:pPr>
            <a:r>
              <a:rPr lang="en-US" altLang="en-US" sz="2000" dirty="0">
                <a:latin typeface="Calibri" panose="020F0502020204030204" pitchFamily="34" charset="0"/>
              </a:rPr>
              <a:t>Where did Nick’s father see the carved eggshells for the firs time?</a:t>
            </a:r>
          </a:p>
          <a:p>
            <a:pPr eaLnBrk="1" hangingPunct="1">
              <a:buFontTx/>
              <a:buAutoNum type="arabicPeriod"/>
            </a:pPr>
            <a:endParaRPr lang="en-US" altLang="en-US" sz="2000" dirty="0">
              <a:latin typeface="Calibri" panose="020F0502020204030204" pitchFamily="34" charset="0"/>
            </a:endParaRPr>
          </a:p>
          <a:p>
            <a:pPr eaLnBrk="1" hangingPunct="1">
              <a:buFontTx/>
              <a:buAutoNum type="arabicPeriod"/>
            </a:pPr>
            <a:endParaRPr lang="en-US" altLang="en-US" sz="2000" dirty="0">
              <a:latin typeface="Calibri" panose="020F0502020204030204" pitchFamily="34" charset="0"/>
            </a:endParaRPr>
          </a:p>
          <a:p>
            <a:pPr eaLnBrk="1" hangingPunct="1">
              <a:buFontTx/>
              <a:buAutoNum type="arabicPeriod"/>
            </a:pPr>
            <a:r>
              <a:rPr lang="en-US" altLang="en-US" sz="2000" dirty="0">
                <a:latin typeface="Calibri" panose="020F0502020204030204" pitchFamily="34" charset="0"/>
              </a:rPr>
              <a:t>How do some people find this hobby?</a:t>
            </a:r>
          </a:p>
          <a:p>
            <a:pPr eaLnBrk="1" hangingPunct="1">
              <a:buFontTx/>
              <a:buAutoNum type="arabicPeriod"/>
            </a:pPr>
            <a:endParaRPr lang="en-US" altLang="en-US" sz="2000" dirty="0">
              <a:latin typeface="Calibri" panose="020F0502020204030204" pitchFamily="34" charset="0"/>
            </a:endParaRPr>
          </a:p>
          <a:p>
            <a:pPr eaLnBrk="1" hangingPunct="1">
              <a:buFontTx/>
              <a:buAutoNum type="arabicPeriod"/>
            </a:pPr>
            <a:endParaRPr lang="en-US" altLang="en-US" sz="2000" dirty="0">
              <a:latin typeface="Calibri" panose="020F0502020204030204" pitchFamily="34" charset="0"/>
            </a:endParaRPr>
          </a:p>
          <a:p>
            <a:pPr eaLnBrk="1" hangingPunct="1">
              <a:buFontTx/>
              <a:buAutoNum type="arabicPeriod"/>
            </a:pPr>
            <a:r>
              <a:rPr lang="en-US" altLang="en-US" sz="2000" dirty="0">
                <a:latin typeface="Calibri" panose="020F0502020204030204" pitchFamily="34" charset="0"/>
              </a:rPr>
              <a:t>Does Nick like his father hobby?</a:t>
            </a:r>
          </a:p>
          <a:p>
            <a:pPr eaLnBrk="1" hangingPunct="1">
              <a:buFontTx/>
              <a:buAutoNum type="arabicPeriod"/>
            </a:pPr>
            <a:endParaRPr lang="en-US" altLang="en-US" sz="2000" dirty="0">
              <a:latin typeface="Calibri" panose="020F0502020204030204" pitchFamily="34" charset="0"/>
            </a:endParaRPr>
          </a:p>
          <a:p>
            <a:pPr eaLnBrk="1" hangingPunct="1"/>
            <a:endParaRPr lang="en-US" altLang="en-US" sz="2000" dirty="0">
              <a:latin typeface="Calibri" panose="020F0502020204030204" pitchFamily="34" charset="0"/>
            </a:endParaRPr>
          </a:p>
        </p:txBody>
      </p:sp>
      <p:sp>
        <p:nvSpPr>
          <p:cNvPr id="8" name="TextBox 7"/>
          <p:cNvSpPr txBox="1">
            <a:spLocks noChangeArrowheads="1"/>
          </p:cNvSpPr>
          <p:nvPr/>
        </p:nvSpPr>
        <p:spPr bwMode="auto">
          <a:xfrm>
            <a:off x="441434" y="1447801"/>
            <a:ext cx="55021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latin typeface=".VnArial" panose="020B7200000000000000" pitchFamily="34" charset="0"/>
              </a:rPr>
              <a:t>Because eggshells are fragile and his father can make beautiful pieces of art from empty eggshells.  </a:t>
            </a:r>
          </a:p>
        </p:txBody>
      </p:sp>
      <p:sp>
        <p:nvSpPr>
          <p:cNvPr id="9" name="TextBox 8"/>
          <p:cNvSpPr txBox="1">
            <a:spLocks noChangeArrowheads="1"/>
          </p:cNvSpPr>
          <p:nvPr/>
        </p:nvSpPr>
        <p:spPr bwMode="auto">
          <a:xfrm>
            <a:off x="441434" y="3276600"/>
            <a:ext cx="550216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latin typeface=".VnArial" panose="020B7200000000000000" pitchFamily="34" charset="0"/>
              </a:rPr>
              <a:t>He saw them in an art gallery in USA. </a:t>
            </a:r>
          </a:p>
        </p:txBody>
      </p:sp>
      <p:sp>
        <p:nvSpPr>
          <p:cNvPr id="10" name="TextBox 9"/>
          <p:cNvSpPr txBox="1">
            <a:spLocks noChangeArrowheads="1"/>
          </p:cNvSpPr>
          <p:nvPr/>
        </p:nvSpPr>
        <p:spPr bwMode="auto">
          <a:xfrm>
            <a:off x="441434" y="4390700"/>
            <a:ext cx="557836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latin typeface=".VnArial" panose="020B7200000000000000" pitchFamily="34" charset="0"/>
              </a:rPr>
              <a:t>They find it difficult and boring. </a:t>
            </a:r>
          </a:p>
        </p:txBody>
      </p:sp>
      <p:sp>
        <p:nvSpPr>
          <p:cNvPr id="11" name="TextBox 10"/>
          <p:cNvSpPr txBox="1">
            <a:spLocks noChangeArrowheads="1"/>
          </p:cNvSpPr>
          <p:nvPr/>
        </p:nvSpPr>
        <p:spPr bwMode="auto">
          <a:xfrm>
            <a:off x="579383" y="5256844"/>
            <a:ext cx="532611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latin typeface=".VnArial" panose="020B7200000000000000" pitchFamily="34" charset="0"/>
              </a:rPr>
              <a:t>Yes, he does. </a:t>
            </a:r>
          </a:p>
        </p:txBody>
      </p:sp>
    </p:spTree>
    <p:extLst>
      <p:ext uri="{BB962C8B-B14F-4D97-AF65-F5344CB8AC3E}">
        <p14:creationId xmlns:p14="http://schemas.microsoft.com/office/powerpoint/2010/main" val="513428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4)">
                                      <p:cBhvr>
                                        <p:cTn id="23" dur="2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amond(in)">
                                      <p:cBhvr>
                                        <p:cTn id="28" dur="2000"/>
                                        <p:tgtEl>
                                          <p:spTgt spid="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amond(in)">
                                      <p:cBhvr>
                                        <p:cTn id="33" dur="2000"/>
                                        <p:tgtEl>
                                          <p:spTgt spid="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amond(in)">
                                      <p:cBhvr>
                                        <p:cTn id="38" dur="2000"/>
                                        <p:tgtEl>
                                          <p:spTgt spid="1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amond(in)">
                                      <p:cBhvr>
                                        <p:cTn id="4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Curved Connector 26"/>
          <p:cNvCxnSpPr>
            <a:endCxn id="4" idx="3"/>
          </p:cNvCxnSpPr>
          <p:nvPr/>
        </p:nvCxnSpPr>
        <p:spPr>
          <a:xfrm rot="10800000" flipV="1">
            <a:off x="2861628" y="2338815"/>
            <a:ext cx="2514979" cy="1968909"/>
          </a:xfrm>
          <a:prstGeom prst="curvedConnector3">
            <a:avLst>
              <a:gd name="adj1" fmla="val 50000"/>
            </a:avLst>
          </a:prstGeom>
          <a:ln w="92075">
            <a:tailEnd type="stealth"/>
          </a:ln>
        </p:spPr>
        <p:style>
          <a:lnRef idx="1">
            <a:schemeClr val="accent1"/>
          </a:lnRef>
          <a:fillRef idx="0">
            <a:schemeClr val="accent1"/>
          </a:fillRef>
          <a:effectRef idx="0">
            <a:schemeClr val="accent1"/>
          </a:effectRef>
          <a:fontRef idx="minor">
            <a:schemeClr val="tx1"/>
          </a:fontRef>
        </p:style>
      </p:cxnSp>
      <p:cxnSp>
        <p:nvCxnSpPr>
          <p:cNvPr id="33" name="Curved Connector 32"/>
          <p:cNvCxnSpPr>
            <a:stCxn id="5" idx="1"/>
            <a:endCxn id="7" idx="3"/>
          </p:cNvCxnSpPr>
          <p:nvPr/>
        </p:nvCxnSpPr>
        <p:spPr>
          <a:xfrm rot="10800000" flipV="1">
            <a:off x="7689271" y="1630730"/>
            <a:ext cx="2001538" cy="272903"/>
          </a:xfrm>
          <a:prstGeom prst="curvedConnector3">
            <a:avLst>
              <a:gd name="adj1" fmla="val 50000"/>
            </a:avLst>
          </a:prstGeom>
          <a:ln w="92075">
            <a:headEnd type="stealth"/>
            <a:tailEnd type="none"/>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3" idx="1"/>
          </p:cNvCxnSpPr>
          <p:nvPr/>
        </p:nvCxnSpPr>
        <p:spPr>
          <a:xfrm rot="10800000">
            <a:off x="7664471" y="1528889"/>
            <a:ext cx="1976734" cy="2870692"/>
          </a:xfrm>
          <a:prstGeom prst="curvedConnector2">
            <a:avLst/>
          </a:prstGeom>
          <a:ln w="92075">
            <a:headEnd type="stealth"/>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1205" y="3358558"/>
            <a:ext cx="1550792" cy="20820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201" y="3266702"/>
            <a:ext cx="1613426" cy="20820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0809" y="884481"/>
            <a:ext cx="1554852" cy="14924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8170" y="884481"/>
            <a:ext cx="1583457" cy="1346208"/>
          </a:xfrm>
          <a:prstGeom prst="rect">
            <a:avLst/>
          </a:prstGeom>
        </p:spPr>
      </p:pic>
      <p:grpSp>
        <p:nvGrpSpPr>
          <p:cNvPr id="11" name="Group 10"/>
          <p:cNvGrpSpPr/>
          <p:nvPr/>
        </p:nvGrpSpPr>
        <p:grpSpPr>
          <a:xfrm>
            <a:off x="5210380" y="884481"/>
            <a:ext cx="2478891" cy="1832755"/>
            <a:chOff x="5819826" y="3505199"/>
            <a:chExt cx="2027979" cy="2097017"/>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9826" y="3505199"/>
              <a:ext cx="2027979" cy="2097017"/>
            </a:xfrm>
            <a:prstGeom prst="rect">
              <a:avLst/>
            </a:prstGeom>
          </p:spPr>
        </p:pic>
        <p:sp>
          <p:nvSpPr>
            <p:cNvPr id="7" name="Rectangle 6"/>
            <p:cNvSpPr/>
            <p:nvPr/>
          </p:nvSpPr>
          <p:spPr>
            <a:xfrm>
              <a:off x="6266544" y="4105942"/>
              <a:ext cx="1581261" cy="1130719"/>
            </a:xfrm>
            <a:prstGeom prst="rect">
              <a:avLst/>
            </a:prstGeom>
          </p:spPr>
          <p:txBody>
            <a:bodyPr wrap="square">
              <a:spAutoFit/>
            </a:bodyPr>
            <a:lstStyle/>
            <a:p>
              <a:r>
                <a:rPr lang="en-US" sz="2800" b="1" i="0" dirty="0" smtClean="0">
                  <a:ln w="6350">
                    <a:solidFill>
                      <a:schemeClr val="tx1"/>
                    </a:solidFill>
                    <a:prstDash val="solid"/>
                  </a:ln>
                  <a:solidFill>
                    <a:srgbClr val="00FF00"/>
                  </a:solidFill>
                  <a:latin typeface="Times New Roman" panose="02020603050405020304" pitchFamily="18" charset="0"/>
                  <a:cs typeface="Times New Roman" panose="02020603050405020304" pitchFamily="18" charset="0"/>
                </a:rPr>
                <a:t>Nick’s father’s hobby</a:t>
              </a:r>
              <a:endParaRPr lang="en-US" sz="2800" b="1" dirty="0">
                <a:ln w="6350">
                  <a:solidFill>
                    <a:schemeClr val="tx1"/>
                  </a:solidFill>
                  <a:prstDash val="solid"/>
                </a:ln>
                <a:solidFill>
                  <a:srgbClr val="00FF00"/>
                </a:solidFill>
                <a:latin typeface="Times New Roman" panose="02020603050405020304" pitchFamily="18" charset="0"/>
                <a:cs typeface="Times New Roman" panose="02020603050405020304" pitchFamily="18" charset="0"/>
              </a:endParaRPr>
            </a:p>
          </p:txBody>
        </p:sp>
      </p:gr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6210" y="3453074"/>
            <a:ext cx="1550792" cy="2082046"/>
          </a:xfrm>
          <a:prstGeom prst="rect">
            <a:avLst/>
          </a:prstGeom>
        </p:spPr>
      </p:pic>
      <p:sp>
        <p:nvSpPr>
          <p:cNvPr id="17" name="Rectangle 16"/>
          <p:cNvSpPr/>
          <p:nvPr/>
        </p:nvSpPr>
        <p:spPr>
          <a:xfrm>
            <a:off x="212812" y="5422394"/>
            <a:ext cx="3521282" cy="1277850"/>
          </a:xfrm>
          <a:prstGeom prst="rect">
            <a:avLst/>
          </a:prstGeom>
          <a:ln w="15875">
            <a:solidFill>
              <a:srgbClr val="0000FF"/>
            </a:solidFill>
          </a:ln>
        </p:spPr>
        <p:txBody>
          <a:bodyPr wrap="square">
            <a:spAutoFit/>
          </a:bodyPr>
          <a:lstStyle/>
          <a:p>
            <a:pPr lvl="0">
              <a:lnSpc>
                <a:spcPct val="107000"/>
              </a:lnSpc>
              <a:spcAft>
                <a:spcPts val="0"/>
              </a:spcAft>
              <a:buClr>
                <a:srgbClr val="333333"/>
              </a:buClr>
              <a:buSzPts val="1950"/>
            </a:pPr>
            <a:r>
              <a:rPr lang="en-US" sz="2400"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2. He took up this hobby when he came back home from ……………………</a:t>
            </a:r>
            <a:r>
              <a:rPr lang="en-US" sz="24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405704" y="2275897"/>
            <a:ext cx="3328390" cy="882678"/>
          </a:xfrm>
          <a:prstGeom prst="rect">
            <a:avLst/>
          </a:prstGeom>
          <a:ln>
            <a:solidFill>
              <a:srgbClr val="0000FF"/>
            </a:solidFill>
          </a:ln>
        </p:spPr>
        <p:txBody>
          <a:bodyPr wrap="square">
            <a:spAutoFit/>
          </a:bodyPr>
          <a:lstStyle/>
          <a:p>
            <a:pPr marL="342900" lvl="0" indent="-342900">
              <a:lnSpc>
                <a:spcPct val="107000"/>
              </a:lnSpc>
              <a:spcAft>
                <a:spcPts val="0"/>
              </a:spcAft>
              <a:buClr>
                <a:srgbClr val="333333"/>
              </a:buClr>
              <a:buSzPts val="1950"/>
              <a:buFont typeface="Helvetica" panose="020B0604020202020204" pitchFamily="34" charset="0"/>
              <a:buAutoNum type="arabicPeriod"/>
            </a:pPr>
            <a:r>
              <a:rPr lang="en-US" sz="2400"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Nick’s father enjoys ……………………..</a:t>
            </a:r>
            <a:endPar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4589512" y="5619980"/>
            <a:ext cx="3224187" cy="882678"/>
          </a:xfrm>
          <a:prstGeom prst="rect">
            <a:avLst/>
          </a:prstGeom>
          <a:ln w="15875">
            <a:solidFill>
              <a:srgbClr val="0000FF"/>
            </a:solidFill>
          </a:ln>
        </p:spPr>
        <p:txBody>
          <a:bodyPr wrap="square">
            <a:spAutoFit/>
          </a:bodyPr>
          <a:lstStyle/>
          <a:p>
            <a:pPr lvl="0">
              <a:lnSpc>
                <a:spcPct val="107000"/>
              </a:lnSpc>
              <a:spcAft>
                <a:spcPts val="0"/>
              </a:spcAft>
              <a:buClr>
                <a:srgbClr val="333333"/>
              </a:buClr>
              <a:buSzPts val="1950"/>
            </a:pPr>
            <a:r>
              <a:rPr lang="en-US" sz="2400"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3. He learned to carve from …………….. .</a:t>
            </a:r>
            <a:endPar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8146473" y="2392913"/>
            <a:ext cx="3933855" cy="882678"/>
          </a:xfrm>
          <a:prstGeom prst="rect">
            <a:avLst/>
          </a:prstGeom>
          <a:ln w="15875">
            <a:solidFill>
              <a:srgbClr val="0000FF"/>
            </a:solidFill>
          </a:ln>
        </p:spPr>
        <p:txBody>
          <a:bodyPr wrap="square">
            <a:spAutoFit/>
          </a:bodyPr>
          <a:lstStyle/>
          <a:p>
            <a:pPr lvl="0">
              <a:lnSpc>
                <a:spcPct val="107000"/>
              </a:lnSpc>
              <a:spcAft>
                <a:spcPts val="0"/>
              </a:spcAft>
              <a:buClr>
                <a:srgbClr val="333333"/>
              </a:buClr>
              <a:buSzPts val="1950"/>
            </a:pPr>
            <a:r>
              <a:rPr lang="en-US" sz="2400"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4. Nick thinks you can learn to carve if you have …….. </a:t>
            </a:r>
            <a:r>
              <a:rPr lang="en-US" sz="2400" b="1" dirty="0" smtClean="0">
                <a:solidFill>
                  <a:srgbClr val="4422A9"/>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8270328" y="5422394"/>
            <a:ext cx="3810000" cy="1277850"/>
          </a:xfrm>
          <a:prstGeom prst="rect">
            <a:avLst/>
          </a:prstGeom>
          <a:ln w="15875">
            <a:solidFill>
              <a:srgbClr val="0000FF"/>
            </a:solidFill>
          </a:ln>
        </p:spPr>
        <p:txBody>
          <a:bodyPr wrap="square">
            <a:spAutoFit/>
          </a:bodyPr>
          <a:lstStyle/>
          <a:p>
            <a:pPr lvl="0">
              <a:lnSpc>
                <a:spcPct val="107000"/>
              </a:lnSpc>
              <a:spcAft>
                <a:spcPts val="800"/>
              </a:spcAft>
              <a:buClr>
                <a:srgbClr val="333333"/>
              </a:buClr>
              <a:buSzPts val="1950"/>
            </a:pPr>
            <a:r>
              <a:rPr lang="en-US" sz="2400"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5. Carved eggshells can be used as ……. for your family and friends.</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5" name="Curved Connector 24"/>
          <p:cNvCxnSpPr>
            <a:stCxn id="10" idx="1"/>
            <a:endCxn id="8" idx="3"/>
          </p:cNvCxnSpPr>
          <p:nvPr/>
        </p:nvCxnSpPr>
        <p:spPr>
          <a:xfrm rot="10800000">
            <a:off x="2861628" y="1557585"/>
            <a:ext cx="2348753" cy="243274"/>
          </a:xfrm>
          <a:prstGeom prst="curvedConnector3">
            <a:avLst>
              <a:gd name="adj1" fmla="val 50000"/>
            </a:avLst>
          </a:prstGeom>
          <a:ln w="92075">
            <a:headEnd type="none"/>
            <a:tailEnd type="stealth"/>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10" idx="2"/>
            <a:endCxn id="15" idx="0"/>
          </p:cNvCxnSpPr>
          <p:nvPr/>
        </p:nvCxnSpPr>
        <p:spPr>
          <a:xfrm rot="5400000">
            <a:off x="5957797" y="2961045"/>
            <a:ext cx="735838" cy="248220"/>
          </a:xfrm>
          <a:prstGeom prst="curvedConnector3">
            <a:avLst>
              <a:gd name="adj1" fmla="val 50000"/>
            </a:avLst>
          </a:prstGeom>
          <a:ln w="92075">
            <a:tailEnd type="stealth"/>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767058" y="2612750"/>
            <a:ext cx="2491388" cy="460895"/>
          </a:xfrm>
          <a:prstGeom prst="rect">
            <a:avLst/>
          </a:prstGeom>
        </p:spPr>
        <p:txBody>
          <a:bodyPr wrap="none">
            <a:spAutoFit/>
          </a:bodyPr>
          <a:lstStyle/>
          <a:p>
            <a:pPr lvl="0">
              <a:lnSpc>
                <a:spcPct val="107000"/>
              </a:lnSpc>
              <a:spcAft>
                <a:spcPts val="0"/>
              </a:spcAft>
              <a:buClr>
                <a:srgbClr val="333333"/>
              </a:buClr>
              <a:buSzPts val="1950"/>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carving eggshells.</a:t>
            </a:r>
          </a:p>
        </p:txBody>
      </p:sp>
      <p:sp>
        <p:nvSpPr>
          <p:cNvPr id="45" name="Rectangle 44"/>
          <p:cNvSpPr/>
          <p:nvPr/>
        </p:nvSpPr>
        <p:spPr>
          <a:xfrm>
            <a:off x="10784299" y="2739944"/>
            <a:ext cx="764953"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time</a:t>
            </a:r>
            <a:endParaRPr lang="en-US" sz="2400" dirty="0">
              <a:solidFill>
                <a:srgbClr val="FF0000"/>
              </a:solidFill>
            </a:endParaRPr>
          </a:p>
        </p:txBody>
      </p:sp>
      <p:sp>
        <p:nvSpPr>
          <p:cNvPr id="46" name="Rectangle 45"/>
          <p:cNvSpPr/>
          <p:nvPr/>
        </p:nvSpPr>
        <p:spPr>
          <a:xfrm>
            <a:off x="951847" y="6184370"/>
            <a:ext cx="2409634"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 US / the USA</a:t>
            </a:r>
            <a:endParaRPr lang="en-US" sz="2400" dirty="0">
              <a:solidFill>
                <a:srgbClr val="FF0000"/>
              </a:solidFill>
            </a:endParaRPr>
          </a:p>
        </p:txBody>
      </p:sp>
      <p:sp>
        <p:nvSpPr>
          <p:cNvPr id="47" name="Rectangle 46"/>
          <p:cNvSpPr/>
          <p:nvPr/>
        </p:nvSpPr>
        <p:spPr>
          <a:xfrm>
            <a:off x="5327006" y="5980985"/>
            <a:ext cx="1749197"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 Internet</a:t>
            </a:r>
            <a:endParaRPr lang="en-US" sz="2400" dirty="0">
              <a:solidFill>
                <a:srgbClr val="FF0000"/>
              </a:solidFill>
            </a:endParaRPr>
          </a:p>
        </p:txBody>
      </p:sp>
      <p:sp>
        <p:nvSpPr>
          <p:cNvPr id="48" name="Rectangle 47"/>
          <p:cNvSpPr/>
          <p:nvPr/>
        </p:nvSpPr>
        <p:spPr>
          <a:xfrm>
            <a:off x="9316347" y="5771096"/>
            <a:ext cx="748923" cy="461665"/>
          </a:xfrm>
          <a:prstGeom prst="rect">
            <a:avLst/>
          </a:prstGeom>
        </p:spPr>
        <p:txBody>
          <a:bodyPr wrap="none">
            <a:spAutoFit/>
          </a:bodyPr>
          <a:lstStyle/>
          <a:p>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gifts</a:t>
            </a:r>
            <a:endParaRPr lang="en-US" sz="2400" dirty="0">
              <a:solidFill>
                <a:srgbClr val="FF0000"/>
              </a:solidFill>
            </a:endParaRPr>
          </a:p>
        </p:txBody>
      </p:sp>
      <p:sp>
        <p:nvSpPr>
          <p:cNvPr id="28" name="TextBox 27"/>
          <p:cNvSpPr txBox="1">
            <a:spLocks noChangeArrowheads="1"/>
          </p:cNvSpPr>
          <p:nvPr/>
        </p:nvSpPr>
        <p:spPr bwMode="auto">
          <a:xfrm>
            <a:off x="212812" y="-81888"/>
            <a:ext cx="118675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solidFill>
                  <a:srgbClr val="FF0000"/>
                </a:solidFill>
                <a:latin typeface="Calibri" panose="020F0502020204030204" pitchFamily="34" charset="0"/>
              </a:rPr>
              <a:t>3. Read the sentences below and use no more than three words from the text to complete them.</a:t>
            </a:r>
          </a:p>
        </p:txBody>
      </p:sp>
    </p:spTree>
    <p:extLst>
      <p:ext uri="{BB962C8B-B14F-4D97-AF65-F5344CB8AC3E}">
        <p14:creationId xmlns:p14="http://schemas.microsoft.com/office/powerpoint/2010/main" val="35798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500" fill="hold"/>
                                        <p:tgtEl>
                                          <p:spTgt spid="45"/>
                                        </p:tgtEl>
                                        <p:attrNameLst>
                                          <p:attrName>ppt_x</p:attrName>
                                        </p:attrNameLst>
                                      </p:cBhvr>
                                      <p:tavLst>
                                        <p:tav tm="0">
                                          <p:val>
                                            <p:strVal val="#ppt_x"/>
                                          </p:val>
                                        </p:tav>
                                        <p:tav tm="100000">
                                          <p:val>
                                            <p:strVal val="#ppt_x"/>
                                          </p:val>
                                        </p:tav>
                                      </p:tavLst>
                                    </p:anim>
                                    <p:anim calcmode="lin" valueType="num">
                                      <p:cBhvr additive="base">
                                        <p:cTn id="1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descr="http://3.bp.blogspot.com/-7bBxkBNbky4/UQa80fAhefI/AAAAAAAABOQ/3q7bhqTnBKY/s1600/eggshell+carving+art+10.jpg"/>
          <p:cNvSpPr>
            <a:spLocks noChangeAspect="1" noChangeArrowheads="1"/>
          </p:cNvSpPr>
          <p:nvPr/>
        </p:nvSpPr>
        <p:spPr bwMode="auto">
          <a:xfrm>
            <a:off x="1587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latin typeface="Calibri" panose="020F0502020204030204" pitchFamily="34" charset="0"/>
            </a:endParaRPr>
          </a:p>
        </p:txBody>
      </p:sp>
      <p:sp>
        <p:nvSpPr>
          <p:cNvPr id="14339" name="AutoShape 4" descr="http://3.bp.blogspot.com/-7bBxkBNbky4/UQa80fAhefI/AAAAAAAABOQ/3q7bhqTnBKY/s1600/eggshell+carving+art+10.jpg"/>
          <p:cNvSpPr>
            <a:spLocks noChangeAspect="1" noChangeArrowheads="1"/>
          </p:cNvSpPr>
          <p:nvPr/>
        </p:nvSpPr>
        <p:spPr bwMode="auto">
          <a:xfrm>
            <a:off x="1587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latin typeface="Calibri" panose="020F0502020204030204" pitchFamily="34" charset="0"/>
            </a:endParaRPr>
          </a:p>
        </p:txBody>
      </p:sp>
      <p:pic>
        <p:nvPicPr>
          <p:cNvPr id="1030" name="Picture 6" descr="https://encrypted-tbn0.gstatic.com/images?q=tbn:ANd9GcQFVhx1kwKZBC977V0iAhH__EcYICO4mXkfL2RbIjTXBMw8CM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289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https://encrypted-tbn0.gstatic.com/images?q=tbn:ANd9GcRXNyCkD7BMDhkmKMKeFCZbp04uoa0ah8x_LfqXCmMuca2CY_7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676400"/>
            <a:ext cx="2590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AutoShape 10" descr="http://lujs.tripod.com/ostrichbasket2.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latin typeface="Calibri" panose="020F0502020204030204" pitchFamily="34" charset="0"/>
            </a:endParaRPr>
          </a:p>
        </p:txBody>
      </p:sp>
      <p:sp>
        <p:nvSpPr>
          <p:cNvPr id="14343" name="AutoShape 12" descr="http://lujs.tripod.com/ostrichbasket2.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latin typeface="Calibri" panose="020F0502020204030204" pitchFamily="34" charset="0"/>
            </a:endParaRPr>
          </a:p>
        </p:txBody>
      </p:sp>
      <p:pic>
        <p:nvPicPr>
          <p:cNvPr id="1040" name="Picture 16" descr="http://profitablehobbies.com/wp-content/uploads/2010/0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26" y="1676400"/>
            <a:ext cx="28225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752600" y="152400"/>
            <a:ext cx="861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0000"/>
                </a:solidFill>
                <a:latin typeface="Calibri" panose="020F0502020204030204" pitchFamily="34" charset="0"/>
              </a:rPr>
              <a:t>4. Nick says that carved eggshells </a:t>
            </a:r>
            <a:r>
              <a:rPr lang="en-US" altLang="en-US" sz="2800" b="1">
                <a:latin typeface="Calibri" panose="020F0502020204030204" pitchFamily="34" charset="0"/>
              </a:rPr>
              <a:t>can be used as gifts </a:t>
            </a:r>
            <a:r>
              <a:rPr lang="en-US" altLang="en-US" sz="2800" b="1">
                <a:solidFill>
                  <a:srgbClr val="FF0000"/>
                </a:solidFill>
                <a:latin typeface="Calibri" panose="020F0502020204030204" pitchFamily="34" charset="0"/>
              </a:rPr>
              <a:t>for your family and friends. In pairs, </a:t>
            </a:r>
            <a:r>
              <a:rPr lang="en-US" altLang="en-US" sz="2800" b="1">
                <a:latin typeface="Calibri" panose="020F0502020204030204" pitchFamily="34" charset="0"/>
              </a:rPr>
              <a:t>discuss other uses of these pieces of artwork</a:t>
            </a:r>
            <a:r>
              <a:rPr lang="en-US" altLang="en-US" sz="2800" b="1">
                <a:solidFill>
                  <a:srgbClr val="FF0000"/>
                </a:solidFill>
                <a:latin typeface="Calibri" panose="020F0502020204030204" pitchFamily="34" charset="0"/>
              </a:rPr>
              <a:t>. Share your ideas with the class </a:t>
            </a:r>
          </a:p>
        </p:txBody>
      </p:sp>
    </p:spTree>
    <p:extLst>
      <p:ext uri="{BB962C8B-B14F-4D97-AF65-F5344CB8AC3E}">
        <p14:creationId xmlns:p14="http://schemas.microsoft.com/office/powerpoint/2010/main" val="231604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1"/>
                                          </p:val>
                                        </p:tav>
                                        <p:tav tm="100000">
                                          <p:val>
                                            <p:strVal val="#ppt_x"/>
                                          </p:val>
                                        </p:tav>
                                      </p:tavLst>
                                    </p:anim>
                                    <p:anim calcmode="lin" valueType="num">
                                      <p:cBhvr>
                                        <p:cTn id="9"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nodeType="clickEffect">
                                  <p:stCondLst>
                                    <p:cond delay="0"/>
                                  </p:stCondLst>
                                  <p:childTnLst>
                                    <p:set>
                                      <p:cBhvr>
                                        <p:cTn id="13" dur="1" fill="hold">
                                          <p:stCondLst>
                                            <p:cond delay="0"/>
                                          </p:stCondLst>
                                        </p:cTn>
                                        <p:tgtEl>
                                          <p:spTgt spid="1040"/>
                                        </p:tgtEl>
                                        <p:attrNameLst>
                                          <p:attrName>style.visibility</p:attrName>
                                        </p:attrNameLst>
                                      </p:cBhvr>
                                      <p:to>
                                        <p:strVal val="visible"/>
                                      </p:to>
                                    </p:set>
                                    <p:animEffect transition="in" filter="wheel(4)">
                                      <p:cBhvr>
                                        <p:cTn id="14" dur="2000"/>
                                        <p:tgtEl>
                                          <p:spTgt spid="1040"/>
                                        </p:tgtEl>
                                      </p:cBhvr>
                                    </p:animEffect>
                                  </p:childTnLst>
                                </p:cTn>
                              </p:par>
                              <p:par>
                                <p:cTn id="15" presetID="21" presetClass="entr" presetSubtype="4"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wheel(4)">
                                      <p:cBhvr>
                                        <p:cTn id="17" dur="2000"/>
                                        <p:tgtEl>
                                          <p:spTgt spid="1030"/>
                                        </p:tgtEl>
                                      </p:cBhvr>
                                    </p:animEffect>
                                  </p:childTnLst>
                                </p:cTn>
                              </p:par>
                              <p:par>
                                <p:cTn id="18" presetID="21" presetClass="entr" presetSubtype="4"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wheel(4)">
                                      <p:cBhvr>
                                        <p:cTn id="2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WordArt 4"/>
          <p:cNvSpPr>
            <a:spLocks noChangeArrowheads="1" noChangeShapeType="1" noTextEdit="1"/>
          </p:cNvSpPr>
          <p:nvPr/>
        </p:nvSpPr>
        <p:spPr bwMode="auto">
          <a:xfrm>
            <a:off x="204952" y="34105"/>
            <a:ext cx="6781800" cy="304800"/>
          </a:xfrm>
          <a:prstGeom prst="rect">
            <a:avLst/>
          </a:prstGeom>
        </p:spPr>
        <p:txBody>
          <a:bodyPr wrap="none" fromWordArt="1">
            <a:prstTxWarp prst="textPlain">
              <a:avLst>
                <a:gd name="adj" fmla="val 50000"/>
              </a:avLst>
            </a:prstTxWarp>
          </a:bodyPr>
          <a:lstStyle/>
          <a:p>
            <a:pPr algn="ctr"/>
            <a:r>
              <a:rPr lang="en-US" sz="4000" kern="10" dirty="0" smtClean="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III. Speaking</a:t>
            </a:r>
            <a:endParaRPr lang="en-US" sz="4000" kern="10" dirty="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4" name="Picture 15" descr="D:\1-TEACHING PLAN\VO THI SAU SECONDARY SCHOOL\ENGLISH 7- 2015-2016\UNIT 1\Eggshell\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371600"/>
            <a:ext cx="60960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D:\1-TEACHING PLAN\VO THI SAU SECONDARY SCHOOL\ENGLISH 7- 2015-2016\UNIT 1\Eggshell\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71601"/>
            <a:ext cx="601980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1-TEACHING PLAN\VO THI SAU SECONDARY SCHOOL\ENGLISH 7- 2015-2016\UNIT 1\Eggshell\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447800"/>
            <a:ext cx="6019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1-TEACHING PLAN\VO THI SAU SECONDARY SCHOOL\ENGLISH 7- 2015-2016\UNIT 1\Eggshell\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371600"/>
            <a:ext cx="6019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D:\1-TEACHING PLAN\VO THI SAU SECONDARY SCHOOL\ENGLISH 7- 2015-2016\UNIT 1\Eggshell\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1" y="1371600"/>
            <a:ext cx="60483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D:\1-TEACHING PLAN\VO THI SAU SECONDARY SCHOOL\ENGLISH 7- 2015-2016\UNIT 1\Eggshell\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1371600"/>
            <a:ext cx="6096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D:\1-TEACHING PLAN\VO THI SAU SECONDARY SCHOOL\ENGLISH 7- 2015-2016\UNIT 1\Eggshell\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1371600"/>
            <a:ext cx="6096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D:\1-TEACHING PLAN\VO THI SAU SECONDARY SCHOOL\ENGLISH 7- 2015-2016\UNIT 1\Eggshell\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6100" y="1951037"/>
            <a:ext cx="60198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D:\1-TEACHING PLAN\VO THI SAU SECONDARY SCHOOL\ENGLISH 7- 2015-2016\UNIT 1\Eggshell\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86100" y="1385887"/>
            <a:ext cx="6248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667406" y="255570"/>
            <a:ext cx="1104111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smtClean="0">
                <a:solidFill>
                  <a:srgbClr val="0000FF"/>
                </a:solidFill>
                <a:cs typeface="Arial" panose="020B0604020202020204" pitchFamily="34" charset="0"/>
              </a:rPr>
              <a:t>1.Discussion:</a:t>
            </a:r>
          </a:p>
          <a:p>
            <a:pPr algn="ctr" eaLnBrk="1" hangingPunct="1">
              <a:spcBef>
                <a:spcPct val="50000"/>
              </a:spcBef>
            </a:pPr>
            <a:r>
              <a:rPr lang="en-US" altLang="en-US" sz="2800" b="1" dirty="0" smtClean="0">
                <a:solidFill>
                  <a:srgbClr val="0000FF"/>
                </a:solidFill>
                <a:cs typeface="Arial" panose="020B0604020202020204" pitchFamily="34" charset="0"/>
              </a:rPr>
              <a:t>What other uses  of these  pieces of artwork?</a:t>
            </a:r>
            <a:endParaRPr lang="en-US" altLang="en-US" sz="2800" b="1" dirty="0">
              <a:solidFill>
                <a:srgbClr val="0000FF"/>
              </a:solidFill>
              <a:cs typeface="Arial" panose="020B0604020202020204" pitchFamily="34" charset="0"/>
            </a:endParaRPr>
          </a:p>
        </p:txBody>
      </p:sp>
    </p:spTree>
    <p:extLst>
      <p:ext uri="{BB962C8B-B14F-4D97-AF65-F5344CB8AC3E}">
        <p14:creationId xmlns:p14="http://schemas.microsoft.com/office/powerpoint/2010/main" val="2676405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par>
                          <p:cTn id="12" fill="hold" nodeType="afterGroup">
                            <p:stCondLst>
                              <p:cond delay="2500"/>
                            </p:stCondLst>
                            <p:childTnLst>
                              <p:par>
                                <p:cTn id="13" presetID="8"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par>
                          <p:cTn id="16" fill="hold" nodeType="afterGroup">
                            <p:stCondLst>
                              <p:cond delay="4500"/>
                            </p:stCondLst>
                            <p:childTnLst>
                              <p:par>
                                <p:cTn id="17" presetID="8"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amond(in)">
                                      <p:cBhvr>
                                        <p:cTn id="19" dur="2000"/>
                                        <p:tgtEl>
                                          <p:spTgt spid="7"/>
                                        </p:tgtEl>
                                      </p:cBhvr>
                                    </p:animEffect>
                                  </p:childTnLst>
                                </p:cTn>
                              </p:par>
                            </p:childTnLst>
                          </p:cTn>
                        </p:par>
                        <p:par>
                          <p:cTn id="20" fill="hold" nodeType="afterGroup">
                            <p:stCondLst>
                              <p:cond delay="6500"/>
                            </p:stCondLst>
                            <p:childTnLst>
                              <p:par>
                                <p:cTn id="21" presetID="8"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2000"/>
                                        <p:tgtEl>
                                          <p:spTgt spid="8"/>
                                        </p:tgtEl>
                                      </p:cBhvr>
                                    </p:animEffect>
                                  </p:childTnLst>
                                </p:cTn>
                              </p:par>
                            </p:childTnLst>
                          </p:cTn>
                        </p:par>
                        <p:par>
                          <p:cTn id="24" fill="hold" nodeType="afterGroup">
                            <p:stCondLst>
                              <p:cond delay="8500"/>
                            </p:stCondLst>
                            <p:childTnLst>
                              <p:par>
                                <p:cTn id="25" presetID="8"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2000"/>
                                        <p:tgtEl>
                                          <p:spTgt spid="9"/>
                                        </p:tgtEl>
                                      </p:cBhvr>
                                    </p:animEffect>
                                  </p:childTnLst>
                                </p:cTn>
                              </p:par>
                            </p:childTnLst>
                          </p:cTn>
                        </p:par>
                        <p:par>
                          <p:cTn id="28" fill="hold" nodeType="afterGroup">
                            <p:stCondLst>
                              <p:cond delay="10500"/>
                            </p:stCondLst>
                            <p:childTnLst>
                              <p:par>
                                <p:cTn id="29" presetID="8"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amond(in)">
                                      <p:cBhvr>
                                        <p:cTn id="31" dur="2000"/>
                                        <p:tgtEl>
                                          <p:spTgt spid="10"/>
                                        </p:tgtEl>
                                      </p:cBhvr>
                                    </p:animEffect>
                                  </p:childTnLst>
                                </p:cTn>
                              </p:par>
                            </p:childTnLst>
                          </p:cTn>
                        </p:par>
                        <p:par>
                          <p:cTn id="32" fill="hold" nodeType="afterGroup">
                            <p:stCondLst>
                              <p:cond delay="12500"/>
                            </p:stCondLst>
                            <p:childTnLst>
                              <p:par>
                                <p:cTn id="33" presetID="8"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amond(in)">
                                      <p:cBhvr>
                                        <p:cTn id="35" dur="2000"/>
                                        <p:tgtEl>
                                          <p:spTgt spid="11"/>
                                        </p:tgtEl>
                                      </p:cBhvr>
                                    </p:animEffect>
                                  </p:childTnLst>
                                </p:cTn>
                              </p:par>
                            </p:childTnLst>
                          </p:cTn>
                        </p:par>
                        <p:par>
                          <p:cTn id="36" fill="hold" nodeType="afterGroup">
                            <p:stCondLst>
                              <p:cond delay="14500"/>
                            </p:stCondLst>
                            <p:childTnLst>
                              <p:par>
                                <p:cTn id="37" presetID="8" presetClass="entr" presetSubtype="16"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amond(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882188" y="5053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701213" y="5281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882188" y="5434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472613" y="5662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882188"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244013"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625013" y="5815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lowchart: Process 13"/>
          <p:cNvSpPr/>
          <p:nvPr/>
        </p:nvSpPr>
        <p:spPr>
          <a:xfrm>
            <a:off x="1676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5" name="Rectangle 14"/>
          <p:cNvSpPr/>
          <p:nvPr/>
        </p:nvSpPr>
        <p:spPr>
          <a:xfrm>
            <a:off x="2881116" y="304801"/>
            <a:ext cx="2597954" cy="646331"/>
          </a:xfrm>
          <a:prstGeom prst="rect">
            <a:avLst/>
          </a:prstGeom>
          <a:noFill/>
        </p:spPr>
        <p:txBody>
          <a:bodyPr wrap="none">
            <a:spAutoFit/>
          </a:bodyPr>
          <a:lstStyle/>
          <a:p>
            <a:pPr algn="ctr">
              <a:defRPr/>
            </a:pPr>
            <a:r>
              <a:rPr lang="en-US"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II</a:t>
            </a:r>
            <a:r>
              <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SPEAKING</a:t>
            </a:r>
          </a:p>
        </p:txBody>
      </p:sp>
      <p:sp>
        <p:nvSpPr>
          <p:cNvPr id="19467" name="Text Box 4"/>
          <p:cNvSpPr txBox="1">
            <a:spLocks noChangeArrowheads="1"/>
          </p:cNvSpPr>
          <p:nvPr/>
        </p:nvSpPr>
        <p:spPr bwMode="auto">
          <a:xfrm>
            <a:off x="2133600" y="990601"/>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0000"/>
                </a:solidFill>
                <a:latin typeface="Calibri" panose="020F0502020204030204" pitchFamily="34" charset="0"/>
              </a:rPr>
              <a:t>1. Speaking. Ex. 4/p.12</a:t>
            </a:r>
          </a:p>
        </p:txBody>
      </p:sp>
      <p:sp>
        <p:nvSpPr>
          <p:cNvPr id="17" name="Oval 5"/>
          <p:cNvSpPr>
            <a:spLocks noChangeArrowheads="1"/>
          </p:cNvSpPr>
          <p:nvPr/>
        </p:nvSpPr>
        <p:spPr bwMode="auto">
          <a:xfrm>
            <a:off x="2057400" y="2362200"/>
            <a:ext cx="4343400" cy="1676400"/>
          </a:xfrm>
          <a:prstGeom prst="ellipse">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a:defRPr/>
            </a:pPr>
            <a:r>
              <a:rPr lang="en-US" sz="3200" dirty="0"/>
              <a:t> </a:t>
            </a:r>
          </a:p>
        </p:txBody>
      </p:sp>
      <p:sp>
        <p:nvSpPr>
          <p:cNvPr id="18" name="Rectangle 17"/>
          <p:cNvSpPr/>
          <p:nvPr/>
        </p:nvSpPr>
        <p:spPr>
          <a:xfrm>
            <a:off x="2286000" y="2607216"/>
            <a:ext cx="3744700" cy="1569660"/>
          </a:xfrm>
          <a:prstGeom prst="rect">
            <a:avLst/>
          </a:prstGeom>
          <a:noFill/>
        </p:spPr>
        <p:txBody>
          <a:bodyPr>
            <a:spAutoFit/>
          </a:bodyPr>
          <a:lstStyle/>
          <a:p>
            <a:pPr algn="ctr">
              <a:defRPr/>
            </a:pP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WHAT CAN What can carved eggshells</a:t>
            </a:r>
          </a:p>
          <a:p>
            <a:pPr algn="ctr">
              <a:defRPr/>
            </a:pP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be used for? </a:t>
            </a:r>
          </a:p>
          <a:p>
            <a:pPr algn="ctr">
              <a:defRPr/>
            </a:pP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p:txBody>
      </p:sp>
      <p:sp>
        <p:nvSpPr>
          <p:cNvPr id="20" name="Oval 9"/>
          <p:cNvSpPr>
            <a:spLocks noChangeArrowheads="1"/>
          </p:cNvSpPr>
          <p:nvPr/>
        </p:nvSpPr>
        <p:spPr bwMode="auto">
          <a:xfrm>
            <a:off x="7086600" y="1371600"/>
            <a:ext cx="1752600" cy="685800"/>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en-US" sz="3600"/>
              <a:t>bells</a:t>
            </a:r>
          </a:p>
        </p:txBody>
      </p:sp>
      <p:sp>
        <p:nvSpPr>
          <p:cNvPr id="21" name="Oval 9"/>
          <p:cNvSpPr>
            <a:spLocks noChangeArrowheads="1"/>
          </p:cNvSpPr>
          <p:nvPr/>
        </p:nvSpPr>
        <p:spPr bwMode="auto">
          <a:xfrm>
            <a:off x="7162800" y="2209800"/>
            <a:ext cx="1752600" cy="685800"/>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en-US" sz="3600" dirty="0"/>
              <a:t>gifts</a:t>
            </a:r>
          </a:p>
        </p:txBody>
      </p:sp>
      <p:sp>
        <p:nvSpPr>
          <p:cNvPr id="22" name="Oval 9"/>
          <p:cNvSpPr>
            <a:spLocks noChangeArrowheads="1"/>
          </p:cNvSpPr>
          <p:nvPr/>
        </p:nvSpPr>
        <p:spPr bwMode="auto">
          <a:xfrm>
            <a:off x="7162800" y="3124200"/>
            <a:ext cx="1752600" cy="685800"/>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algn="ctr">
              <a:defRPr/>
            </a:pPr>
            <a:r>
              <a:rPr lang="en-US" sz="3600" dirty="0"/>
              <a:t>lights</a:t>
            </a:r>
          </a:p>
        </p:txBody>
      </p:sp>
      <p:sp>
        <p:nvSpPr>
          <p:cNvPr id="23" name="Oval 9"/>
          <p:cNvSpPr>
            <a:spLocks noChangeArrowheads="1"/>
          </p:cNvSpPr>
          <p:nvPr/>
        </p:nvSpPr>
        <p:spPr bwMode="auto">
          <a:xfrm>
            <a:off x="6019800" y="4038600"/>
            <a:ext cx="3657600" cy="685800"/>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en-US" sz="3600" dirty="0"/>
              <a:t>decorate home</a:t>
            </a:r>
          </a:p>
        </p:txBody>
      </p:sp>
      <p:sp>
        <p:nvSpPr>
          <p:cNvPr id="24" name="Oval 9"/>
          <p:cNvSpPr>
            <a:spLocks noChangeArrowheads="1"/>
          </p:cNvSpPr>
          <p:nvPr/>
        </p:nvSpPr>
        <p:spPr bwMode="auto">
          <a:xfrm>
            <a:off x="7239000" y="4953000"/>
            <a:ext cx="1752600" cy="68580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defRPr/>
            </a:pPr>
            <a:r>
              <a:rPr lang="en-US" sz="3600" dirty="0"/>
              <a:t>toys</a:t>
            </a:r>
          </a:p>
        </p:txBody>
      </p:sp>
    </p:spTree>
    <p:extLst>
      <p:ext uri="{BB962C8B-B14F-4D97-AF65-F5344CB8AC3E}">
        <p14:creationId xmlns:p14="http://schemas.microsoft.com/office/powerpoint/2010/main" val="1312266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descr="FLOWR004"/>
          <p:cNvPicPr>
            <a:picLocks noChangeAspect="1" noChangeArrowheads="1" noCrop="1"/>
          </p:cNvPicPr>
          <p:nvPr/>
        </p:nvPicPr>
        <p:blipFill>
          <a:blip r:embed="rId2"/>
          <a:srcRect/>
          <a:stretch>
            <a:fillRect/>
          </a:stretch>
        </p:blipFill>
        <p:spPr bwMode="auto">
          <a:xfrm rot="21370937">
            <a:off x="9881477" y="50537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a:srcRect/>
          <a:stretch>
            <a:fillRect/>
          </a:stretch>
        </p:blipFill>
        <p:spPr bwMode="auto">
          <a:xfrm rot="21370937">
            <a:off x="9701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a:srcRect/>
          <a:stretch>
            <a:fillRect/>
          </a:stretch>
        </p:blipFill>
        <p:spPr bwMode="auto">
          <a:xfrm rot="21370937">
            <a:off x="9881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a:srcRect/>
          <a:stretch>
            <a:fillRect/>
          </a:stretch>
        </p:blipFill>
        <p:spPr bwMode="auto">
          <a:xfrm rot="21370937">
            <a:off x="9473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a:srcRect/>
          <a:stretch>
            <a:fillRect/>
          </a:stretch>
        </p:blipFill>
        <p:spPr bwMode="auto">
          <a:xfrm rot="21370937">
            <a:off x="9881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a:srcRect/>
          <a:stretch>
            <a:fillRect/>
          </a:stretch>
        </p:blipFill>
        <p:spPr bwMode="auto">
          <a:xfrm rot="21370937">
            <a:off x="9244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a:srcRect/>
          <a:stretch>
            <a:fillRect/>
          </a:stretch>
        </p:blipFill>
        <p:spPr bwMode="auto">
          <a:xfrm rot="21370937">
            <a:off x="9625722" y="5815723"/>
            <a:ext cx="762000" cy="762000"/>
          </a:xfrm>
          <a:prstGeom prst="rect">
            <a:avLst/>
          </a:prstGeom>
          <a:noFill/>
          <a:ln w="9525">
            <a:noFill/>
            <a:miter lim="800000"/>
            <a:headEnd/>
            <a:tailEnd/>
          </a:ln>
        </p:spPr>
      </p:pic>
      <p:sp>
        <p:nvSpPr>
          <p:cNvPr id="14" name="Flowchart: Process 13"/>
          <p:cNvSpPr/>
          <p:nvPr/>
        </p:nvSpPr>
        <p:spPr>
          <a:xfrm>
            <a:off x="136634" y="152400"/>
            <a:ext cx="10378966"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Text Box 5"/>
          <p:cNvSpPr txBox="1">
            <a:spLocks noChangeArrowheads="1"/>
          </p:cNvSpPr>
          <p:nvPr/>
        </p:nvSpPr>
        <p:spPr bwMode="auto">
          <a:xfrm>
            <a:off x="483476" y="914401"/>
            <a:ext cx="5698251" cy="3416320"/>
          </a:xfrm>
          <a:prstGeom prst="rect">
            <a:avLst/>
          </a:prstGeom>
          <a:noFill/>
          <a:ln w="9525">
            <a:noFill/>
            <a:miter lim="800000"/>
            <a:headEnd/>
            <a:tailEnd/>
          </a:ln>
          <a:effectLst/>
        </p:spPr>
        <p:txBody>
          <a:bodyPr wrap="square">
            <a:spAutoFit/>
          </a:bodyPr>
          <a:lstStyle/>
          <a:p>
            <a:pPr marL="342900" indent="-342900">
              <a:spcBef>
                <a:spcPct val="50000"/>
              </a:spcBef>
              <a:buFontTx/>
              <a:buAutoNum type="arabicPeriod"/>
            </a:pPr>
            <a:r>
              <a:rPr lang="en-US" sz="2400" b="1" dirty="0">
                <a:latin typeface="t)"/>
              </a:rPr>
              <a:t>What is the name of your hobby?</a:t>
            </a:r>
          </a:p>
          <a:p>
            <a:pPr marL="342900" indent="-342900">
              <a:spcBef>
                <a:spcPct val="50000"/>
              </a:spcBef>
              <a:buFontTx/>
              <a:buAutoNum type="arabicPeriod"/>
            </a:pPr>
            <a:r>
              <a:rPr lang="en-US" sz="2400" b="1" dirty="0">
                <a:latin typeface="t)"/>
              </a:rPr>
              <a:t>When did you start your hobby?</a:t>
            </a:r>
          </a:p>
          <a:p>
            <a:pPr marL="342900" indent="-342900">
              <a:spcBef>
                <a:spcPct val="50000"/>
              </a:spcBef>
              <a:buFontTx/>
              <a:buAutoNum type="arabicPeriod"/>
            </a:pPr>
            <a:r>
              <a:rPr lang="en-US" sz="2400" b="1" dirty="0">
                <a:latin typeface="t)"/>
              </a:rPr>
              <a:t>Is your hobby difficult or easy? Why?</a:t>
            </a:r>
          </a:p>
          <a:p>
            <a:pPr marL="342900" indent="-342900">
              <a:spcBef>
                <a:spcPct val="50000"/>
              </a:spcBef>
              <a:buFontTx/>
              <a:buAutoNum type="arabicPeriod"/>
            </a:pPr>
            <a:r>
              <a:rPr lang="en-US" sz="2400" b="1" dirty="0">
                <a:latin typeface="t)"/>
              </a:rPr>
              <a:t>Is your hobby useful or not? Why?</a:t>
            </a:r>
          </a:p>
          <a:p>
            <a:pPr marL="342900" indent="-342900">
              <a:spcBef>
                <a:spcPct val="50000"/>
              </a:spcBef>
              <a:buFontTx/>
              <a:buAutoNum type="arabicPeriod"/>
            </a:pPr>
            <a:r>
              <a:rPr lang="en-US" sz="2400" b="1" dirty="0">
                <a:latin typeface="t)"/>
              </a:rPr>
              <a:t>Do you intend to continue your hobby in the future?</a:t>
            </a:r>
          </a:p>
        </p:txBody>
      </p:sp>
      <p:pic>
        <p:nvPicPr>
          <p:cNvPr id="18" name="Picture 17" descr="download.jpg"/>
          <p:cNvPicPr>
            <a:picLocks noChangeAspect="1"/>
          </p:cNvPicPr>
          <p:nvPr/>
        </p:nvPicPr>
        <p:blipFill>
          <a:blip r:embed="rId3"/>
          <a:stretch>
            <a:fillRect/>
          </a:stretch>
        </p:blipFill>
        <p:spPr>
          <a:xfrm>
            <a:off x="7086601" y="838200"/>
            <a:ext cx="2143125" cy="2133600"/>
          </a:xfrm>
          <a:prstGeom prst="rect">
            <a:avLst/>
          </a:prstGeom>
        </p:spPr>
      </p:pic>
      <p:sp>
        <p:nvSpPr>
          <p:cNvPr id="19" name="Rectangle 18"/>
          <p:cNvSpPr/>
          <p:nvPr/>
        </p:nvSpPr>
        <p:spPr>
          <a:xfrm>
            <a:off x="6539402" y="2971801"/>
            <a:ext cx="3720443" cy="1200329"/>
          </a:xfrm>
          <a:prstGeom prst="rect">
            <a:avLst/>
          </a:prstGeom>
          <a:noFill/>
        </p:spPr>
        <p:txBody>
          <a:bodyPr wrap="square" lIns="91440" tIns="45720" rIns="91440" bIns="45720">
            <a:spAutoFit/>
          </a:bodyPr>
          <a:lstStyle/>
          <a:p>
            <a:pPr algn="ctr"/>
            <a:r>
              <a:rPr lang="en-US" sz="2400" b="1" dirty="0">
                <a:ln w="10160">
                  <a:solidFill>
                    <a:srgbClr val="FF0000"/>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Who do you</a:t>
            </a:r>
          </a:p>
          <a:p>
            <a:pPr algn="ctr"/>
            <a:r>
              <a:rPr lang="en-US" sz="2400" b="1" dirty="0">
                <a:ln w="10160">
                  <a:solidFill>
                    <a:srgbClr val="FF0000"/>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think has </a:t>
            </a:r>
          </a:p>
          <a:p>
            <a:pPr algn="ctr"/>
            <a:r>
              <a:rPr lang="en-US" sz="2400" b="1" dirty="0">
                <a:ln w="10160">
                  <a:solidFill>
                    <a:srgbClr val="FF0000"/>
                  </a:solidFill>
                  <a:prstDash val="solid"/>
                </a:ln>
                <a:solidFill>
                  <a:srgbClr val="00206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the most exciting hobby?</a:t>
            </a:r>
          </a:p>
        </p:txBody>
      </p:sp>
      <p:sp>
        <p:nvSpPr>
          <p:cNvPr id="2" name="TextBox 1"/>
          <p:cNvSpPr txBox="1"/>
          <p:nvPr/>
        </p:nvSpPr>
        <p:spPr>
          <a:xfrm>
            <a:off x="0" y="271791"/>
            <a:ext cx="9091448" cy="523220"/>
          </a:xfrm>
          <a:prstGeom prst="rect">
            <a:avLst/>
          </a:prstGeom>
          <a:noFill/>
        </p:spPr>
        <p:txBody>
          <a:bodyPr wrap="square" rtlCol="0">
            <a:spAutoFit/>
          </a:bodyPr>
          <a:lstStyle/>
          <a:p>
            <a:r>
              <a:rPr lang="en-US" sz="2800" dirty="0" smtClean="0"/>
              <a:t>III Speaking.2Talk about your hobby , use cued questions :</a:t>
            </a:r>
            <a:endParaRPr lang="en-US" dirty="0"/>
          </a:p>
        </p:txBody>
      </p:sp>
    </p:spTree>
    <p:extLst>
      <p:ext uri="{BB962C8B-B14F-4D97-AF65-F5344CB8AC3E}">
        <p14:creationId xmlns:p14="http://schemas.microsoft.com/office/powerpoint/2010/main" val="4208322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8"/>
          <p:cNvSpPr>
            <a:spLocks noChangeArrowheads="1" noChangeShapeType="1" noTextEdit="1"/>
          </p:cNvSpPr>
          <p:nvPr/>
        </p:nvSpPr>
        <p:spPr bwMode="auto">
          <a:xfrm>
            <a:off x="3103419" y="318655"/>
            <a:ext cx="6553200" cy="810491"/>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solidFill>
                  <a:srgbClr val="FF66FF"/>
                </a:solidFill>
                <a:latin typeface="Arial Black"/>
              </a:rPr>
              <a:t>Who is the fastest?</a:t>
            </a:r>
            <a:endParaRPr lang="en-US" sz="3600" kern="10" dirty="0">
              <a:ln w="9525">
                <a:solidFill>
                  <a:srgbClr val="000000"/>
                </a:solidFill>
                <a:round/>
                <a:headEnd/>
                <a:tailEnd/>
              </a:ln>
              <a:solidFill>
                <a:srgbClr val="FF66FF"/>
              </a:solidFill>
              <a:latin typeface="Arial Black"/>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016" y="1504176"/>
            <a:ext cx="2524857" cy="32677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432" y="1504175"/>
            <a:ext cx="2549954" cy="326775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0395" y="1504175"/>
            <a:ext cx="2544935" cy="3267757"/>
          </a:xfrm>
          <a:prstGeom prst="rect">
            <a:avLst/>
          </a:prstGeom>
        </p:spPr>
      </p:pic>
      <p:sp>
        <p:nvSpPr>
          <p:cNvPr id="8" name="Rectangle 7"/>
          <p:cNvSpPr/>
          <p:nvPr/>
        </p:nvSpPr>
        <p:spPr>
          <a:xfrm>
            <a:off x="5644355" y="4973779"/>
            <a:ext cx="5624810" cy="460895"/>
          </a:xfrm>
          <a:prstGeom prst="rect">
            <a:avLst/>
          </a:prstGeom>
        </p:spPr>
        <p:txBody>
          <a:bodyPr wrap="none">
            <a:spAutoFit/>
          </a:bodyPr>
          <a:lstStyle/>
          <a:p>
            <a:pPr>
              <a:lnSpc>
                <a:spcPct val="107000"/>
              </a:lnSpc>
              <a:spcAft>
                <a:spcPts val="80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teddy bear, a flower, a bird and flowers.</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6559830" y="5520987"/>
            <a:ext cx="3793859" cy="460895"/>
          </a:xfrm>
          <a:prstGeom prst="rect">
            <a:avLst/>
          </a:prstGeom>
        </p:spPr>
        <p:txBody>
          <a:bodyPr wrap="none">
            <a:spAutoFit/>
          </a:bodyPr>
          <a:lstStyle/>
          <a:p>
            <a:pPr>
              <a:lnSpc>
                <a:spcPct val="107000"/>
              </a:lnSpc>
              <a:spcAft>
                <a:spcPts val="80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They are made of eggshells.</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5094422" y="6068195"/>
            <a:ext cx="4262705" cy="460895"/>
          </a:xfrm>
          <a:prstGeom prst="rect">
            <a:avLst/>
          </a:prstGeom>
        </p:spPr>
        <p:txBody>
          <a:bodyPr wrap="none">
            <a:spAutoFit/>
          </a:bodyPr>
          <a:lstStyle/>
          <a:p>
            <a:pPr>
              <a:lnSpc>
                <a:spcPct val="107000"/>
              </a:lnSpc>
              <a:spcAft>
                <a:spcPts val="800"/>
              </a:spcAft>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 hobby is carving eggshells.</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427092" y="4973779"/>
            <a:ext cx="5323958" cy="461665"/>
          </a:xfrm>
          <a:prstGeom prst="rect">
            <a:avLst/>
          </a:prstGeom>
        </p:spPr>
        <p:txBody>
          <a:bodyPr wrap="none">
            <a:spAutoFit/>
          </a:bodyPr>
          <a:lstStyle/>
          <a:p>
            <a:pPr marL="342900" indent="-342900">
              <a:spcBef>
                <a:spcPct val="50000"/>
              </a:spcBef>
              <a:buFontTx/>
              <a:buAutoNum type="arabicPeriod"/>
            </a:pPr>
            <a:r>
              <a:rPr lang="en-US" sz="2400" b="1" dirty="0">
                <a:latin typeface="Times New Roman" panose="02020603050405020304" pitchFamily="18" charset="0"/>
                <a:cs typeface="Times New Roman" panose="02020603050405020304" pitchFamily="18" charset="0"/>
              </a:rPr>
              <a:t>What can you see from the pictures?</a:t>
            </a:r>
          </a:p>
        </p:txBody>
      </p:sp>
      <p:sp>
        <p:nvSpPr>
          <p:cNvPr id="12" name="Rectangle 11"/>
          <p:cNvSpPr/>
          <p:nvPr/>
        </p:nvSpPr>
        <p:spPr>
          <a:xfrm>
            <a:off x="427092" y="5520987"/>
            <a:ext cx="6228052" cy="461665"/>
          </a:xfrm>
          <a:prstGeom prst="rect">
            <a:avLst/>
          </a:prstGeom>
        </p:spPr>
        <p:txBody>
          <a:bodyPr wrap="none">
            <a:spAutoFit/>
          </a:bodyPr>
          <a:lstStyle/>
          <a:p>
            <a:pPr>
              <a:spcBef>
                <a:spcPct val="50000"/>
              </a:spcBef>
            </a:pPr>
            <a:r>
              <a:rPr lang="en-US" sz="2400" b="1" dirty="0" smtClean="0">
                <a:latin typeface="Times New Roman" panose="02020603050405020304" pitchFamily="18" charset="0"/>
                <a:cs typeface="Times New Roman" panose="02020603050405020304" pitchFamily="18" charset="0"/>
              </a:rPr>
              <a:t>2. What </a:t>
            </a:r>
            <a:r>
              <a:rPr lang="en-US" sz="2400" b="1" dirty="0">
                <a:latin typeface="Times New Roman" panose="02020603050405020304" pitchFamily="18" charset="0"/>
                <a:cs typeface="Times New Roman" panose="02020603050405020304" pitchFamily="18" charset="0"/>
              </a:rPr>
              <a:t>do you think the objects are made of?</a:t>
            </a:r>
          </a:p>
        </p:txBody>
      </p:sp>
      <p:sp>
        <p:nvSpPr>
          <p:cNvPr id="13" name="Rectangle 12"/>
          <p:cNvSpPr/>
          <p:nvPr/>
        </p:nvSpPr>
        <p:spPr>
          <a:xfrm>
            <a:off x="427092" y="6068195"/>
            <a:ext cx="4703532" cy="461665"/>
          </a:xfrm>
          <a:prstGeom prst="rect">
            <a:avLst/>
          </a:prstGeom>
        </p:spPr>
        <p:txBody>
          <a:bodyPr wrap="none">
            <a:spAutoFit/>
          </a:bodyPr>
          <a:lstStyle/>
          <a:p>
            <a:pPr>
              <a:spcBef>
                <a:spcPct val="50000"/>
              </a:spcBef>
            </a:pPr>
            <a:r>
              <a:rPr lang="en-US" sz="2400" b="1" dirty="0" smtClean="0">
                <a:latin typeface="Times New Roman" panose="02020603050405020304" pitchFamily="18" charset="0"/>
                <a:cs typeface="Times New Roman" panose="02020603050405020304" pitchFamily="18" charset="0"/>
              </a:rPr>
              <a:t>3. Can </a:t>
            </a:r>
            <a:r>
              <a:rPr lang="en-US" sz="2400" b="1" dirty="0">
                <a:latin typeface="Times New Roman" panose="02020603050405020304" pitchFamily="18" charset="0"/>
                <a:cs typeface="Times New Roman" panose="02020603050405020304" pitchFamily="18" charset="0"/>
              </a:rPr>
              <a:t>you guess what hobby it is?</a:t>
            </a:r>
          </a:p>
        </p:txBody>
      </p:sp>
    </p:spTree>
    <p:extLst>
      <p:ext uri="{BB962C8B-B14F-4D97-AF65-F5344CB8AC3E}">
        <p14:creationId xmlns:p14="http://schemas.microsoft.com/office/powerpoint/2010/main" val="128213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676400" y="152400"/>
            <a:ext cx="8839200" cy="6553200"/>
          </a:xfrm>
          <a:prstGeom prst="flowChartProcess">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40000"/>
                  <a:lumOff val="60000"/>
                </a:schemeClr>
              </a:solidFill>
            </a:endParaRPr>
          </a:p>
        </p:txBody>
      </p:sp>
      <p:pic>
        <p:nvPicPr>
          <p:cNvPr id="6" name="Picture 63" descr="FLOWR004"/>
          <p:cNvPicPr>
            <a:picLocks noChangeAspect="1" noChangeArrowheads="1" noCrop="1"/>
          </p:cNvPicPr>
          <p:nvPr/>
        </p:nvPicPr>
        <p:blipFill>
          <a:blip r:embed="rId2"/>
          <a:srcRect/>
          <a:stretch>
            <a:fillRect/>
          </a:stretch>
        </p:blipFill>
        <p:spPr bwMode="auto">
          <a:xfrm rot="21370937">
            <a:off x="9881477" y="5053722"/>
            <a:ext cx="762000" cy="762000"/>
          </a:xfrm>
          <a:prstGeom prst="rect">
            <a:avLst/>
          </a:prstGeom>
          <a:noFill/>
          <a:ln w="9525">
            <a:noFill/>
            <a:miter lim="800000"/>
            <a:headEnd/>
            <a:tailEnd/>
          </a:ln>
        </p:spPr>
      </p:pic>
      <p:pic>
        <p:nvPicPr>
          <p:cNvPr id="7" name="Picture 63" descr="FLOWR004"/>
          <p:cNvPicPr>
            <a:picLocks noChangeAspect="1" noChangeArrowheads="1" noCrop="1"/>
          </p:cNvPicPr>
          <p:nvPr/>
        </p:nvPicPr>
        <p:blipFill>
          <a:blip r:embed="rId2"/>
          <a:srcRect/>
          <a:stretch>
            <a:fillRect/>
          </a:stretch>
        </p:blipFill>
        <p:spPr bwMode="auto">
          <a:xfrm rot="21370937">
            <a:off x="9701921" y="5282323"/>
            <a:ext cx="762000" cy="762000"/>
          </a:xfrm>
          <a:prstGeom prst="rect">
            <a:avLst/>
          </a:prstGeom>
          <a:noFill/>
          <a:ln w="9525">
            <a:noFill/>
            <a:miter lim="800000"/>
            <a:headEnd/>
            <a:tailEnd/>
          </a:ln>
        </p:spPr>
      </p:pic>
      <p:pic>
        <p:nvPicPr>
          <p:cNvPr id="8" name="Picture 63" descr="FLOWR004"/>
          <p:cNvPicPr>
            <a:picLocks noChangeAspect="1" noChangeArrowheads="1" noCrop="1"/>
          </p:cNvPicPr>
          <p:nvPr/>
        </p:nvPicPr>
        <p:blipFill>
          <a:blip r:embed="rId2"/>
          <a:srcRect/>
          <a:stretch>
            <a:fillRect/>
          </a:stretch>
        </p:blipFill>
        <p:spPr bwMode="auto">
          <a:xfrm rot="21370937">
            <a:off x="9881477" y="5434722"/>
            <a:ext cx="762000" cy="762000"/>
          </a:xfrm>
          <a:prstGeom prst="rect">
            <a:avLst/>
          </a:prstGeom>
          <a:noFill/>
          <a:ln w="9525">
            <a:noFill/>
            <a:miter lim="800000"/>
            <a:headEnd/>
            <a:tailEnd/>
          </a:ln>
        </p:spPr>
      </p:pic>
      <p:pic>
        <p:nvPicPr>
          <p:cNvPr id="9" name="Picture 63" descr="FLOWR004"/>
          <p:cNvPicPr>
            <a:picLocks noChangeAspect="1" noChangeArrowheads="1" noCrop="1"/>
          </p:cNvPicPr>
          <p:nvPr/>
        </p:nvPicPr>
        <p:blipFill>
          <a:blip r:embed="rId2"/>
          <a:srcRect/>
          <a:stretch>
            <a:fillRect/>
          </a:stretch>
        </p:blipFill>
        <p:spPr bwMode="auto">
          <a:xfrm rot="21370937">
            <a:off x="9473322" y="5663323"/>
            <a:ext cx="762000" cy="762000"/>
          </a:xfrm>
          <a:prstGeom prst="rect">
            <a:avLst/>
          </a:prstGeom>
          <a:noFill/>
          <a:ln w="9525">
            <a:noFill/>
            <a:miter lim="800000"/>
            <a:headEnd/>
            <a:tailEnd/>
          </a:ln>
        </p:spPr>
      </p:pic>
      <p:pic>
        <p:nvPicPr>
          <p:cNvPr id="10" name="Picture 63" descr="FLOWR004"/>
          <p:cNvPicPr>
            <a:picLocks noChangeAspect="1" noChangeArrowheads="1" noCrop="1"/>
          </p:cNvPicPr>
          <p:nvPr/>
        </p:nvPicPr>
        <p:blipFill>
          <a:blip r:embed="rId2"/>
          <a:srcRect/>
          <a:stretch>
            <a:fillRect/>
          </a:stretch>
        </p:blipFill>
        <p:spPr bwMode="auto">
          <a:xfrm rot="21370937">
            <a:off x="9881477" y="5891922"/>
            <a:ext cx="762000" cy="762000"/>
          </a:xfrm>
          <a:prstGeom prst="rect">
            <a:avLst/>
          </a:prstGeom>
          <a:noFill/>
          <a:ln w="9525">
            <a:noFill/>
            <a:miter lim="800000"/>
            <a:headEnd/>
            <a:tailEnd/>
          </a:ln>
        </p:spPr>
      </p:pic>
      <p:pic>
        <p:nvPicPr>
          <p:cNvPr id="11" name="Picture 63" descr="FLOWR004"/>
          <p:cNvPicPr>
            <a:picLocks noChangeAspect="1" noChangeArrowheads="1" noCrop="1"/>
          </p:cNvPicPr>
          <p:nvPr/>
        </p:nvPicPr>
        <p:blipFill>
          <a:blip r:embed="rId2"/>
          <a:srcRect/>
          <a:stretch>
            <a:fillRect/>
          </a:stretch>
        </p:blipFill>
        <p:spPr bwMode="auto">
          <a:xfrm rot="21370937">
            <a:off x="9244723" y="5891923"/>
            <a:ext cx="762000" cy="762000"/>
          </a:xfrm>
          <a:prstGeom prst="rect">
            <a:avLst/>
          </a:prstGeom>
          <a:noFill/>
          <a:ln w="9525">
            <a:noFill/>
            <a:miter lim="800000"/>
            <a:headEnd/>
            <a:tailEnd/>
          </a:ln>
        </p:spPr>
      </p:pic>
      <p:pic>
        <p:nvPicPr>
          <p:cNvPr id="12" name="Picture 63" descr="FLOWR004"/>
          <p:cNvPicPr>
            <a:picLocks noChangeAspect="1" noChangeArrowheads="1" noCrop="1"/>
          </p:cNvPicPr>
          <p:nvPr/>
        </p:nvPicPr>
        <p:blipFill>
          <a:blip r:embed="rId2"/>
          <a:srcRect/>
          <a:stretch>
            <a:fillRect/>
          </a:stretch>
        </p:blipFill>
        <p:spPr bwMode="auto">
          <a:xfrm rot="21370937">
            <a:off x="9625722" y="5815723"/>
            <a:ext cx="762000" cy="762000"/>
          </a:xfrm>
          <a:prstGeom prst="rect">
            <a:avLst/>
          </a:prstGeom>
          <a:noFill/>
          <a:ln w="9525">
            <a:noFill/>
            <a:miter lim="800000"/>
            <a:headEnd/>
            <a:tailEnd/>
          </a:ln>
        </p:spPr>
      </p:pic>
      <p:sp>
        <p:nvSpPr>
          <p:cNvPr id="13" name="Rectangle 12"/>
          <p:cNvSpPr/>
          <p:nvPr/>
        </p:nvSpPr>
        <p:spPr>
          <a:xfrm>
            <a:off x="3124200" y="533400"/>
            <a:ext cx="5943600" cy="1200329"/>
          </a:xfrm>
          <a:prstGeom prst="rect">
            <a:avLst/>
          </a:prstGeom>
          <a:noFill/>
        </p:spPr>
        <p:txBody>
          <a:bodyPr wrap="square" lIns="91440" tIns="45720" rIns="91440" bIns="45720">
            <a:spAutoFit/>
          </a:bodyPr>
          <a:lstStyle/>
          <a:p>
            <a:pPr algn="ctr"/>
            <a:r>
              <a:rPr lang="en-US" sz="7200" b="1" dirty="0" smtClean="0">
                <a:ln w="19050">
                  <a:solidFill>
                    <a:srgbClr val="FF0000"/>
                  </a:solidFill>
                  <a:prstDash val="solid"/>
                </a:ln>
                <a:solidFill>
                  <a:srgbClr val="00FF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Homework</a:t>
            </a:r>
            <a:endParaRPr lang="en-US" sz="7200" b="1" dirty="0">
              <a:ln w="19050">
                <a:solidFill>
                  <a:srgbClr val="FF0000"/>
                </a:solidFill>
                <a:prstDash val="solid"/>
              </a:ln>
              <a:solidFill>
                <a:srgbClr val="00FF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1943100" y="2081268"/>
            <a:ext cx="8305800" cy="2554545"/>
          </a:xfrm>
          <a:prstGeom prst="rect">
            <a:avLst/>
          </a:prstGeom>
          <a:noFill/>
        </p:spPr>
        <p:txBody>
          <a:bodyPr wrap="square" rtlCol="0">
            <a:spAutoFit/>
          </a:bodyPr>
          <a:lstStyle/>
          <a:p>
            <a:pPr lvl="0"/>
            <a:r>
              <a:rPr lang="en-US" sz="4000" b="1" dirty="0" smtClean="0">
                <a:latin typeface="Times New Roman" panose="02020603050405020304" pitchFamily="18" charset="0"/>
                <a:cs typeface="Times New Roman" panose="02020603050405020304" pitchFamily="18" charset="0"/>
              </a:rPr>
              <a:t>* Learn </a:t>
            </a:r>
            <a:r>
              <a:rPr lang="en-US" sz="4000" b="1" dirty="0">
                <a:latin typeface="Times New Roman" panose="02020603050405020304" pitchFamily="18" charset="0"/>
                <a:cs typeface="Times New Roman" panose="02020603050405020304" pitchFamily="18" charset="0"/>
              </a:rPr>
              <a:t>new words. </a:t>
            </a:r>
          </a:p>
          <a:p>
            <a:pPr lvl="0"/>
            <a:r>
              <a:rPr lang="en-US" sz="4000" b="1" dirty="0" smtClean="0">
                <a:latin typeface="Times New Roman" panose="02020603050405020304" pitchFamily="18" charset="0"/>
                <a:cs typeface="Times New Roman" panose="02020603050405020304" pitchFamily="18" charset="0"/>
              </a:rPr>
              <a:t>* Talk about your hobby</a:t>
            </a:r>
            <a:endParaRPr lang="en-US" sz="4000" b="1" dirty="0">
              <a:latin typeface="Times New Roman" panose="02020603050405020304" pitchFamily="18" charset="0"/>
              <a:cs typeface="Times New Roman" panose="02020603050405020304" pitchFamily="18" charset="0"/>
            </a:endParaRPr>
          </a:p>
          <a:p>
            <a:pPr lvl="0"/>
            <a:r>
              <a:rPr lang="en-US" sz="4000" b="1" dirty="0" smtClean="0">
                <a:latin typeface="Times New Roman" panose="02020603050405020304" pitchFamily="18" charset="0"/>
                <a:cs typeface="Times New Roman" panose="02020603050405020304" pitchFamily="18" charset="0"/>
              </a:rPr>
              <a:t>* Prepare </a:t>
            </a:r>
            <a:r>
              <a:rPr lang="en-US" sz="4000" b="1" dirty="0">
                <a:latin typeface="Times New Roman" panose="02020603050405020304" pitchFamily="18" charset="0"/>
                <a:cs typeface="Times New Roman" panose="02020603050405020304" pitchFamily="18" charset="0"/>
              </a:rPr>
              <a:t>SKILLS 2.</a:t>
            </a:r>
          </a:p>
          <a:p>
            <a:pPr lvl="0"/>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690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Do You Like To Do Song - Hobbies Song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94955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endParaRPr lang="en-US" altLang="en-US" smtClean="0"/>
          </a:p>
        </p:txBody>
      </p:sp>
      <p:sp>
        <p:nvSpPr>
          <p:cNvPr id="3075" name="Content Placeholder 2"/>
          <p:cNvSpPr>
            <a:spLocks noGrp="1"/>
          </p:cNvSpPr>
          <p:nvPr>
            <p:ph idx="1"/>
          </p:nvPr>
        </p:nvSpPr>
        <p:spPr/>
        <p:txBody>
          <a:bodyPr/>
          <a:lstStyle/>
          <a:p>
            <a:pPr eaLnBrk="1" hangingPunct="1"/>
            <a:endParaRPr lang="en-US" altLang="en-US" smtClean="0"/>
          </a:p>
        </p:txBody>
      </p:sp>
      <p:pic>
        <p:nvPicPr>
          <p:cNvPr id="3076" name="Picture 2" descr="Kết quả hình ảnh cho eggshell carving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01638"/>
            <a:ext cx="7832834"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p:cNvPr>
          <p:cNvSpPr/>
          <p:nvPr/>
        </p:nvSpPr>
        <p:spPr>
          <a:xfrm>
            <a:off x="8919888" y="320676"/>
            <a:ext cx="2473325" cy="2874962"/>
          </a:xfrm>
          <a:prstGeom prst="cloudCallout">
            <a:avLst>
              <a:gd name="adj1" fmla="val -48422"/>
              <a:gd name="adj2" fmla="val 4949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Nick’s father’s unusual hobby</a:t>
            </a:r>
          </a:p>
        </p:txBody>
      </p:sp>
    </p:spTree>
    <p:extLst>
      <p:ext uri="{BB962C8B-B14F-4D97-AF65-F5344CB8AC3E}">
        <p14:creationId xmlns:p14="http://schemas.microsoft.com/office/powerpoint/2010/main" val="299353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882188" y="5053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701213" y="5281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882188" y="5434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472613" y="5662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882188"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244013"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370937">
            <a:off x="9625013" y="5815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lowchart: Process 13"/>
          <p:cNvSpPr/>
          <p:nvPr/>
        </p:nvSpPr>
        <p:spPr>
          <a:xfrm>
            <a:off x="1676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9226" name="TextBox 14"/>
          <p:cNvSpPr txBox="1">
            <a:spLocks noChangeArrowheads="1"/>
          </p:cNvSpPr>
          <p:nvPr/>
        </p:nvSpPr>
        <p:spPr bwMode="auto">
          <a:xfrm>
            <a:off x="1905000" y="381001"/>
            <a:ext cx="769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FF0000"/>
                </a:solidFill>
                <a:latin typeface="Calibri" panose="020F0502020204030204" pitchFamily="34" charset="0"/>
              </a:rPr>
              <a:t>1. Work in pair. Ask and answer the questions.(Ex. 1/p. 12)</a:t>
            </a:r>
          </a:p>
        </p:txBody>
      </p:sp>
      <p:sp>
        <p:nvSpPr>
          <p:cNvPr id="16" name="Oval 5"/>
          <p:cNvSpPr>
            <a:spLocks noChangeArrowheads="1"/>
          </p:cNvSpPr>
          <p:nvPr/>
        </p:nvSpPr>
        <p:spPr bwMode="auto">
          <a:xfrm>
            <a:off x="2819400" y="1295400"/>
            <a:ext cx="6477000" cy="2209800"/>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defRPr/>
            </a:pPr>
            <a:r>
              <a:rPr lang="en-US" sz="2800" b="1"/>
              <a:t>Read the text about </a:t>
            </a:r>
          </a:p>
          <a:p>
            <a:pPr algn="ctr">
              <a:defRPr/>
            </a:pPr>
            <a:r>
              <a:rPr lang="en-US" sz="2800" b="1"/>
              <a:t>Nick’s father’s unusual hobby </a:t>
            </a:r>
          </a:p>
          <a:p>
            <a:pPr algn="ctr">
              <a:defRPr/>
            </a:pPr>
            <a:r>
              <a:rPr lang="en-US" sz="2800" b="1"/>
              <a:t>and check your answers</a:t>
            </a:r>
          </a:p>
        </p:txBody>
      </p:sp>
    </p:spTree>
    <p:extLst>
      <p:ext uri="{BB962C8B-B14F-4D97-AF65-F5344CB8AC3E}">
        <p14:creationId xmlns:p14="http://schemas.microsoft.com/office/powerpoint/2010/main" val="1701803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anim calcmode="discrete" valueType="clr">
                                      <p:cBhvr override="childStyle">
                                        <p:cTn id="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
                                        </p:tgtEl>
                                        <p:attrNameLst>
                                          <p:attrName>fillcolor</p:attrName>
                                        </p:attrNameLst>
                                      </p:cBhvr>
                                      <p:tavLst>
                                        <p:tav tm="0">
                                          <p:val>
                                            <p:clrVal>
                                              <a:schemeClr val="accent2"/>
                                            </p:clrVal>
                                          </p:val>
                                        </p:tav>
                                        <p:tav tm="50000">
                                          <p:val>
                                            <p:clrVal>
                                              <a:schemeClr val="hlink"/>
                                            </p:clrVal>
                                          </p:val>
                                        </p:tav>
                                      </p:tavLst>
                                    </p:anim>
                                    <p:set>
                                      <p:cBhvr>
                                        <p:cTn id="9"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905000" y="779464"/>
            <a:ext cx="8382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i="1">
                <a:latin typeface=".VnArial" panose="020B7200000000000000" pitchFamily="34" charset="0"/>
              </a:rPr>
              <a:t>My father has an unusual hobby: carving eggshells. As everyone knows, eggshells are very fragile. My dad can make beautiful pieces of art from empty eggshells. It’s amazing!</a:t>
            </a:r>
          </a:p>
          <a:p>
            <a:pPr eaLnBrk="1" hangingPunct="1"/>
            <a:endParaRPr lang="en-US" altLang="en-US" sz="2400" i="1">
              <a:latin typeface=".VnArial" panose="020B7200000000000000" pitchFamily="34" charset="0"/>
            </a:endParaRPr>
          </a:p>
          <a:p>
            <a:pPr eaLnBrk="1" hangingPunct="1"/>
            <a:r>
              <a:rPr lang="en-US" altLang="en-US" sz="2400" i="1">
                <a:latin typeface=".VnArial" panose="020B7200000000000000" pitchFamily="34" charset="0"/>
              </a:rPr>
              <a:t>He started the hobby five years ago after the trip to the US where he saw  some carved eggshells in an art gallery. My father did not go to class to learn how to carve. He learned everything from the Internet.</a:t>
            </a:r>
          </a:p>
          <a:p>
            <a:pPr eaLnBrk="1" hangingPunct="1"/>
            <a:endParaRPr lang="en-US" altLang="en-US" sz="2400" i="1">
              <a:latin typeface=".VnArial" panose="020B7200000000000000" pitchFamily="34" charset="0"/>
            </a:endParaRPr>
          </a:p>
          <a:p>
            <a:pPr eaLnBrk="1" hangingPunct="1"/>
            <a:r>
              <a:rPr lang="en-US" altLang="en-US" sz="2400" i="1">
                <a:latin typeface=".VnArial" panose="020B7200000000000000" pitchFamily="34" charset="0"/>
              </a:rPr>
              <a:t>Some people say that this hobby is difficult and boring, but it isn’t. All you need is time.</a:t>
            </a:r>
          </a:p>
          <a:p>
            <a:pPr eaLnBrk="1" hangingPunct="1"/>
            <a:r>
              <a:rPr lang="en-US" altLang="en-US" sz="2400" i="1">
                <a:latin typeface=".VnArial" panose="020B7200000000000000" pitchFamily="34" charset="0"/>
              </a:rPr>
              <a:t>It may takes two weeks to complete one shell. I find this hobby interesting because carved eggshells are unique gifts for family and friends. I hope that in the future he’ll teach me how to do eggshells carving.</a:t>
            </a:r>
          </a:p>
        </p:txBody>
      </p:sp>
      <p:sp>
        <p:nvSpPr>
          <p:cNvPr id="3" name="TextBox 2"/>
          <p:cNvSpPr txBox="1">
            <a:spLocks noChangeArrowheads="1"/>
          </p:cNvSpPr>
          <p:nvPr/>
        </p:nvSpPr>
        <p:spPr bwMode="auto">
          <a:xfrm>
            <a:off x="1828800" y="1"/>
            <a:ext cx="883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FF0000"/>
                </a:solidFill>
                <a:latin typeface="Calibri" panose="020F0502020204030204" pitchFamily="34" charset="0"/>
              </a:rPr>
              <a:t>Now, read about Nick’s father unusual hobby and check your answers.</a:t>
            </a:r>
          </a:p>
        </p:txBody>
      </p:sp>
    </p:spTree>
    <p:extLst>
      <p:ext uri="{BB962C8B-B14F-4D97-AF65-F5344CB8AC3E}">
        <p14:creationId xmlns:p14="http://schemas.microsoft.com/office/powerpoint/2010/main" val="2577335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70" decel="100000"/>
                                        <p:tgtEl>
                                          <p:spTgt spid="3"/>
                                        </p:tgtEl>
                                      </p:cBhvr>
                                    </p:animEffect>
                                    <p:animScale>
                                      <p:cBhvr>
                                        <p:cTn id="13" dur="770" decel="100000"/>
                                        <p:tgtEl>
                                          <p:spTgt spid="3"/>
                                        </p:tgtEl>
                                      </p:cBhvr>
                                      <p:from x="10000" y="10000"/>
                                      <p:to x="200000" y="450000"/>
                                    </p:animScale>
                                    <p:animScale>
                                      <p:cBhvr>
                                        <p:cTn id="14" dur="1230" accel="100000" fill="hold">
                                          <p:stCondLst>
                                            <p:cond delay="770"/>
                                          </p:stCondLst>
                                        </p:cTn>
                                        <p:tgtEl>
                                          <p:spTgt spid="3"/>
                                        </p:tgtEl>
                                      </p:cBhvr>
                                      <p:from x="200000" y="450000"/>
                                      <p:to x="100000" y="100000"/>
                                    </p:animScale>
                                    <p:set>
                                      <p:cBhvr>
                                        <p:cTn id="15" dur="770" fill="hold"/>
                                        <p:tgtEl>
                                          <p:spTgt spid="3"/>
                                        </p:tgtEl>
                                        <p:attrNameLst>
                                          <p:attrName>ppt_x</p:attrName>
                                        </p:attrNameLst>
                                      </p:cBhvr>
                                      <p:to>
                                        <p:strVal val="(0.5)"/>
                                      </p:to>
                                    </p:set>
                                    <p:anim from="(0.5)" to="(#ppt_x)" calcmode="lin" valueType="num">
                                      <p:cBhvr>
                                        <p:cTn id="16" dur="1230" accel="100000" fill="hold">
                                          <p:stCondLst>
                                            <p:cond delay="770"/>
                                          </p:stCondLst>
                                        </p:cTn>
                                        <p:tgtEl>
                                          <p:spTgt spid="3"/>
                                        </p:tgtEl>
                                        <p:attrNameLst>
                                          <p:attrName>ppt_x</p:attrName>
                                        </p:attrNameLst>
                                      </p:cBhvr>
                                    </p:anim>
                                    <p:set>
                                      <p:cBhvr>
                                        <p:cTn id="17" dur="770" fill="hold"/>
                                        <p:tgtEl>
                                          <p:spTgt spid="3"/>
                                        </p:tgtEl>
                                        <p:attrNameLst>
                                          <p:attrName>ppt_y</p:attrName>
                                        </p:attrNameLst>
                                      </p:cBhvr>
                                      <p:to>
                                        <p:strVal val="(#ppt_y+0.4)"/>
                                      </p:to>
                                    </p:set>
                                    <p:anim from="(#ppt_y+0.4)" to="(#ppt_y)" calcmode="lin" valueType="num">
                                      <p:cBhvr>
                                        <p:cTn id="18" dur="1230" accel="100000" fill="hold">
                                          <p:stCondLst>
                                            <p:cond delay="770"/>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3" descr="9k="/>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5123" name="AutoShape 5" descr="2Q=="/>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5124" name="WordArt 10"/>
          <p:cNvSpPr>
            <a:spLocks noChangeArrowheads="1" noChangeShapeType="1" noTextEdit="1"/>
          </p:cNvSpPr>
          <p:nvPr/>
        </p:nvSpPr>
        <p:spPr bwMode="auto">
          <a:xfrm>
            <a:off x="3200400" y="152400"/>
            <a:ext cx="6781800" cy="304800"/>
          </a:xfrm>
          <a:prstGeom prst="rect">
            <a:avLst/>
          </a:prstGeom>
        </p:spPr>
        <p:txBody>
          <a:bodyPr wrap="none" fromWordArt="1">
            <a:prstTxWarp prst="textPlain">
              <a:avLst>
                <a:gd name="adj" fmla="val 50000"/>
              </a:avLst>
            </a:prstTxWarp>
          </a:bodyPr>
          <a:lstStyle/>
          <a:p>
            <a:pPr algn="ctr"/>
            <a:r>
              <a:rPr lang="en-US" sz="4000" kern="1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Unit 1. MY HOBBIES</a:t>
            </a:r>
          </a:p>
        </p:txBody>
      </p:sp>
      <p:sp>
        <p:nvSpPr>
          <p:cNvPr id="5125" name="Text Box 11"/>
          <p:cNvSpPr txBox="1">
            <a:spLocks noChangeArrowheads="1"/>
          </p:cNvSpPr>
          <p:nvPr/>
        </p:nvSpPr>
        <p:spPr bwMode="auto">
          <a:xfrm>
            <a:off x="3505200" y="249045"/>
            <a:ext cx="617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0000FF"/>
                </a:solidFill>
                <a:latin typeface=".VnAristote" panose="020B7200000000000000" pitchFamily="34" charset="0"/>
              </a:rPr>
              <a:t>Lesson 5. Skills 1</a:t>
            </a:r>
          </a:p>
        </p:txBody>
      </p:sp>
      <p:sp>
        <p:nvSpPr>
          <p:cNvPr id="5126" name="Text Box 13"/>
          <p:cNvSpPr txBox="1">
            <a:spLocks noChangeArrowheads="1"/>
          </p:cNvSpPr>
          <p:nvPr/>
        </p:nvSpPr>
        <p:spPr bwMode="auto">
          <a:xfrm>
            <a:off x="1981200" y="914400"/>
            <a:ext cx="55652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u="sng" dirty="0">
                <a:solidFill>
                  <a:srgbClr val="990033"/>
                </a:solidFill>
                <a:latin typeface="Calibri" panose="020F0502020204030204" pitchFamily="34" charset="0"/>
              </a:rPr>
              <a:t>I. </a:t>
            </a:r>
            <a:r>
              <a:rPr lang="en-US" altLang="en-US" sz="3200" b="1" u="sng" dirty="0" smtClean="0">
                <a:solidFill>
                  <a:srgbClr val="990033"/>
                </a:solidFill>
                <a:latin typeface="Calibri" panose="020F0502020204030204" pitchFamily="34" charset="0"/>
              </a:rPr>
              <a:t>Read : 1.Vocabulary</a:t>
            </a:r>
            <a:r>
              <a:rPr lang="en-US" altLang="en-US" sz="3200" b="1" u="sng" dirty="0">
                <a:solidFill>
                  <a:srgbClr val="990033"/>
                </a:solidFill>
                <a:latin typeface="Calibri" panose="020F0502020204030204" pitchFamily="34" charset="0"/>
              </a:rPr>
              <a:t>:</a:t>
            </a:r>
          </a:p>
        </p:txBody>
      </p:sp>
      <p:sp>
        <p:nvSpPr>
          <p:cNvPr id="41998" name="Text Box 14"/>
          <p:cNvSpPr txBox="1">
            <a:spLocks noChangeArrowheads="1"/>
          </p:cNvSpPr>
          <p:nvPr/>
        </p:nvSpPr>
        <p:spPr bwMode="auto">
          <a:xfrm>
            <a:off x="1905000" y="1600200"/>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latin typeface="Calibri" panose="020F0502020204030204" pitchFamily="34" charset="0"/>
              </a:rPr>
              <a:t>- eggshell </a:t>
            </a:r>
            <a:r>
              <a:rPr lang="en-US" altLang="en-US" sz="2400" i="1">
                <a:latin typeface="Calibri" panose="020F0502020204030204" pitchFamily="34" charset="0"/>
              </a:rPr>
              <a:t>(n)</a:t>
            </a:r>
          </a:p>
        </p:txBody>
      </p:sp>
      <p:sp>
        <p:nvSpPr>
          <p:cNvPr id="42001" name="Text Box 17"/>
          <p:cNvSpPr txBox="1">
            <a:spLocks noChangeArrowheads="1"/>
          </p:cNvSpPr>
          <p:nvPr/>
        </p:nvSpPr>
        <p:spPr bwMode="auto">
          <a:xfrm>
            <a:off x="1981200" y="2732308"/>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latin typeface="Calibri" panose="020F0502020204030204" pitchFamily="34" charset="0"/>
              </a:rPr>
              <a:t>- fragile </a:t>
            </a:r>
            <a:r>
              <a:rPr lang="en-US" altLang="en-US" sz="2400" i="1" dirty="0">
                <a:latin typeface="Calibri" panose="020F0502020204030204" pitchFamily="34" charset="0"/>
              </a:rPr>
              <a:t>(</a:t>
            </a:r>
            <a:r>
              <a:rPr lang="en-US" altLang="en-US" sz="2400" i="1" dirty="0" err="1">
                <a:latin typeface="Calibri" panose="020F0502020204030204" pitchFamily="34" charset="0"/>
              </a:rPr>
              <a:t>adj</a:t>
            </a:r>
            <a:r>
              <a:rPr lang="en-US" altLang="en-US" sz="2400" i="1" dirty="0">
                <a:latin typeface="Calibri" panose="020F0502020204030204" pitchFamily="34" charset="0"/>
              </a:rPr>
              <a:t>)</a:t>
            </a:r>
            <a:r>
              <a:rPr lang="en-US" altLang="en-US" sz="2800" dirty="0">
                <a:latin typeface="Calibri" panose="020F0502020204030204" pitchFamily="34" charset="0"/>
              </a:rPr>
              <a:t> </a:t>
            </a:r>
            <a:endParaRPr lang="en-US" altLang="en-US" sz="2400" i="1" dirty="0">
              <a:latin typeface="Calibri" panose="020F0502020204030204" pitchFamily="34" charset="0"/>
            </a:endParaRPr>
          </a:p>
        </p:txBody>
      </p:sp>
      <p:sp>
        <p:nvSpPr>
          <p:cNvPr id="42002" name="Text Box 18"/>
          <p:cNvSpPr txBox="1">
            <a:spLocks noChangeArrowheads="1"/>
          </p:cNvSpPr>
          <p:nvPr/>
        </p:nvSpPr>
        <p:spPr bwMode="auto">
          <a:xfrm>
            <a:off x="1954213" y="3337391"/>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latin typeface="Calibri" panose="020F0502020204030204" pitchFamily="34" charset="0"/>
              </a:rPr>
              <a:t>- </a:t>
            </a:r>
            <a:r>
              <a:rPr lang="en-US" altLang="en-US" sz="2800" dirty="0">
                <a:latin typeface="Calibri" panose="020F0502020204030204" pitchFamily="34" charset="0"/>
              </a:rPr>
              <a:t>unique </a:t>
            </a:r>
            <a:r>
              <a:rPr lang="en-US" altLang="en-US" sz="2800" i="1" dirty="0">
                <a:latin typeface="Calibri" panose="020F0502020204030204" pitchFamily="34" charset="0"/>
              </a:rPr>
              <a:t>(</a:t>
            </a:r>
            <a:r>
              <a:rPr lang="en-US" altLang="en-US" sz="2800" i="1" dirty="0" err="1">
                <a:latin typeface="Calibri" panose="020F0502020204030204" pitchFamily="34" charset="0"/>
              </a:rPr>
              <a:t>adj</a:t>
            </a:r>
            <a:r>
              <a:rPr lang="en-US" altLang="en-US" sz="2800" i="1" dirty="0">
                <a:latin typeface="Calibri" panose="020F0502020204030204" pitchFamily="34" charset="0"/>
              </a:rPr>
              <a:t>) </a:t>
            </a:r>
            <a:endParaRPr lang="en-US" altLang="en-US" sz="2400" i="1" dirty="0">
              <a:latin typeface="Calibri" panose="020F0502020204030204" pitchFamily="34" charset="0"/>
            </a:endParaRPr>
          </a:p>
        </p:txBody>
      </p:sp>
      <p:sp>
        <p:nvSpPr>
          <p:cNvPr id="42006" name="Text Box 22"/>
          <p:cNvSpPr txBox="1">
            <a:spLocks noChangeArrowheads="1"/>
          </p:cNvSpPr>
          <p:nvPr/>
        </p:nvSpPr>
        <p:spPr bwMode="auto">
          <a:xfrm>
            <a:off x="1905000" y="2104697"/>
            <a:ext cx="320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latin typeface="Calibri" panose="020F0502020204030204" pitchFamily="34" charset="0"/>
              </a:rPr>
              <a:t>- carved </a:t>
            </a:r>
            <a:r>
              <a:rPr lang="en-US" altLang="en-US" sz="2800" i="1" dirty="0">
                <a:latin typeface="Calibri" panose="020F0502020204030204" pitchFamily="34" charset="0"/>
              </a:rPr>
              <a:t>(</a:t>
            </a:r>
            <a:r>
              <a:rPr lang="en-US" altLang="en-US" sz="2800" i="1" dirty="0" err="1">
                <a:latin typeface="Calibri" panose="020F0502020204030204" pitchFamily="34" charset="0"/>
              </a:rPr>
              <a:t>adj</a:t>
            </a:r>
            <a:r>
              <a:rPr lang="en-US" altLang="en-US" sz="2800" i="1" dirty="0">
                <a:latin typeface="Calibri" panose="020F0502020204030204" pitchFamily="34" charset="0"/>
              </a:rPr>
              <a:t>)</a:t>
            </a:r>
          </a:p>
        </p:txBody>
      </p:sp>
      <p:sp>
        <p:nvSpPr>
          <p:cNvPr id="42007" name="Text Box 23"/>
          <p:cNvSpPr txBox="1">
            <a:spLocks noChangeArrowheads="1"/>
          </p:cNvSpPr>
          <p:nvPr/>
        </p:nvSpPr>
        <p:spPr bwMode="auto">
          <a:xfrm>
            <a:off x="5029200" y="1600200"/>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a:latin typeface="Times New Roman" panose="02020603050405020304" pitchFamily="18" charset="0"/>
                <a:cs typeface="Times New Roman" panose="02020603050405020304" pitchFamily="18" charset="0"/>
              </a:rPr>
              <a:t>: vỏ trứng</a:t>
            </a:r>
            <a:endParaRPr lang="en-US" altLang="en-US" sz="2400" i="1">
              <a:latin typeface="Times New Roman" panose="02020603050405020304" pitchFamily="18" charset="0"/>
              <a:cs typeface="Times New Roman" panose="02020603050405020304" pitchFamily="18" charset="0"/>
            </a:endParaRPr>
          </a:p>
        </p:txBody>
      </p:sp>
      <p:sp>
        <p:nvSpPr>
          <p:cNvPr id="42010" name="Text Box 26"/>
          <p:cNvSpPr txBox="1">
            <a:spLocks noChangeArrowheads="1"/>
          </p:cNvSpPr>
          <p:nvPr/>
        </p:nvSpPr>
        <p:spPr bwMode="auto">
          <a:xfrm>
            <a:off x="5040313" y="2797010"/>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dễ</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vỡ</a:t>
            </a:r>
            <a:endParaRPr lang="en-US" altLang="en-US" sz="2400" i="1" dirty="0">
              <a:latin typeface="Times New Roman" panose="02020603050405020304" pitchFamily="18" charset="0"/>
              <a:cs typeface="Times New Roman" panose="02020603050405020304" pitchFamily="18" charset="0"/>
            </a:endParaRPr>
          </a:p>
        </p:txBody>
      </p:sp>
      <p:sp>
        <p:nvSpPr>
          <p:cNvPr id="42011" name="Text Box 27"/>
          <p:cNvSpPr txBox="1">
            <a:spLocks noChangeArrowheads="1"/>
          </p:cNvSpPr>
          <p:nvPr/>
        </p:nvSpPr>
        <p:spPr bwMode="auto">
          <a:xfrm>
            <a:off x="5050823" y="3429000"/>
            <a:ext cx="3048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đáo</a:t>
            </a:r>
            <a:endParaRPr lang="en-US" altLang="en-US" sz="2400" i="1" dirty="0">
              <a:latin typeface="Times New Roman" panose="02020603050405020304" pitchFamily="18" charset="0"/>
              <a:cs typeface="Times New Roman" panose="02020603050405020304" pitchFamily="18" charset="0"/>
            </a:endParaRPr>
          </a:p>
        </p:txBody>
      </p:sp>
      <p:sp>
        <p:nvSpPr>
          <p:cNvPr id="42013" name="Text Box 29"/>
          <p:cNvSpPr txBox="1">
            <a:spLocks noChangeArrowheads="1"/>
          </p:cNvSpPr>
          <p:nvPr/>
        </p:nvSpPr>
        <p:spPr bwMode="auto">
          <a:xfrm>
            <a:off x="4953000" y="217805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được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khắc</a:t>
            </a:r>
            <a:endParaRPr lang="en-US" altLang="en-US" sz="2400" i="1" dirty="0">
              <a:latin typeface="Times New Roman" panose="02020603050405020304" pitchFamily="18" charset="0"/>
              <a:cs typeface="Times New Roman" panose="02020603050405020304" pitchFamily="18" charset="0"/>
            </a:endParaRPr>
          </a:p>
        </p:txBody>
      </p:sp>
      <p:pic>
        <p:nvPicPr>
          <p:cNvPr id="4119" name="Picture 23" descr="D:\1-TEACHING PLAN\VO THI SAU SECONDARY SCHOOL\ENGLISH 7- 2015-2016\UNIT 1\Eggshell\vo trun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4575" y="1562100"/>
            <a:ext cx="3397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4" descr="D:\1-TEACHING PLAN\VO THI SAU SECONDARY SCHOOL\ENGLISH 7- 2015-2016\UNIT 1\Eggshell\carving w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375" y="1604197"/>
            <a:ext cx="33861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26" descr="D:\1-TEACHING PLAN\VO THI SAU SECONDARY SCHOOL\ENGLISH 7- 2015-2016\UNIT 1\Eggshell\vo trun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1701307"/>
            <a:ext cx="3733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9"/>
          <p:cNvSpPr txBox="1">
            <a:spLocks noChangeArrowheads="1"/>
          </p:cNvSpPr>
          <p:nvPr/>
        </p:nvSpPr>
        <p:spPr bwMode="auto">
          <a:xfrm>
            <a:off x="1790700" y="4095750"/>
            <a:ext cx="342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smtClean="0">
                <a:latin typeface="Calibri" panose="020F0502020204030204" pitchFamily="34" charset="0"/>
              </a:rPr>
              <a:t>- a </a:t>
            </a:r>
            <a:r>
              <a:rPr lang="en-US" altLang="en-US" sz="3200" dirty="0">
                <a:latin typeface="Calibri" panose="020F0502020204030204" pitchFamily="34" charset="0"/>
              </a:rPr>
              <a:t>piece of art (n) :</a:t>
            </a:r>
          </a:p>
        </p:txBody>
      </p:sp>
      <p:sp>
        <p:nvSpPr>
          <p:cNvPr id="28" name="Text Box 27"/>
          <p:cNvSpPr txBox="1">
            <a:spLocks noChangeArrowheads="1"/>
          </p:cNvSpPr>
          <p:nvPr/>
        </p:nvSpPr>
        <p:spPr bwMode="auto">
          <a:xfrm>
            <a:off x="5105400" y="4060990"/>
            <a:ext cx="487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tác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phẩm</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nghệ</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thuật</a:t>
            </a:r>
            <a:endParaRPr lang="en-US" altLang="en-US" sz="2400" i="1" dirty="0">
              <a:latin typeface="Times New Roman" panose="02020603050405020304" pitchFamily="18" charset="0"/>
              <a:cs typeface="Times New Roman" panose="02020603050405020304" pitchFamily="18" charset="0"/>
            </a:endParaRPr>
          </a:p>
        </p:txBody>
      </p:sp>
      <p:sp>
        <p:nvSpPr>
          <p:cNvPr id="29" name="Text Box 9"/>
          <p:cNvSpPr txBox="1">
            <a:spLocks noChangeArrowheads="1"/>
          </p:cNvSpPr>
          <p:nvPr/>
        </p:nvSpPr>
        <p:spPr bwMode="auto">
          <a:xfrm>
            <a:off x="2094189" y="5029200"/>
            <a:ext cx="342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dirty="0" smtClean="0">
                <a:latin typeface="Calibri" panose="020F0502020204030204" pitchFamily="34" charset="0"/>
              </a:rPr>
              <a:t>(to)be </a:t>
            </a:r>
            <a:r>
              <a:rPr lang="en-US" altLang="en-US" sz="3200" dirty="0">
                <a:latin typeface="Calibri" panose="020F0502020204030204" pitchFamily="34" charset="0"/>
              </a:rPr>
              <a:t>made of  </a:t>
            </a:r>
          </a:p>
        </p:txBody>
      </p:sp>
      <p:sp>
        <p:nvSpPr>
          <p:cNvPr id="30" name="Text Box 27"/>
          <p:cNvSpPr txBox="1">
            <a:spLocks noChangeArrowheads="1"/>
          </p:cNvSpPr>
          <p:nvPr/>
        </p:nvSpPr>
        <p:spPr bwMode="auto">
          <a:xfrm>
            <a:off x="5105400" y="4993015"/>
            <a:ext cx="487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smtClean="0">
                <a:latin typeface="Times New Roman" panose="02020603050405020304" pitchFamily="18" charset="0"/>
                <a:cs typeface="Times New Roman" panose="02020603050405020304" pitchFamily="18" charset="0"/>
              </a:rPr>
              <a:t> : </a:t>
            </a:r>
            <a:r>
              <a:rPr lang="en-US" altLang="en-US" sz="3200" dirty="0" err="1" smtClean="0">
                <a:latin typeface="Times New Roman" panose="02020603050405020304" pitchFamily="18" charset="0"/>
                <a:cs typeface="Times New Roman" panose="02020603050405020304" pitchFamily="18" charset="0"/>
              </a:rPr>
              <a:t>được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làm</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bằng</a:t>
            </a:r>
            <a:endParaRPr lang="en-US" altLang="en-US" sz="2400" i="1" dirty="0">
              <a:latin typeface="Times New Roman" panose="02020603050405020304" pitchFamily="18" charset="0"/>
              <a:cs typeface="Times New Roman" panose="02020603050405020304" pitchFamily="18" charset="0"/>
            </a:endParaRPr>
          </a:p>
        </p:txBody>
      </p:sp>
      <p:sp>
        <p:nvSpPr>
          <p:cNvPr id="31" name="Text Box 27"/>
          <p:cNvSpPr txBox="1">
            <a:spLocks noChangeArrowheads="1"/>
          </p:cNvSpPr>
          <p:nvPr/>
        </p:nvSpPr>
        <p:spPr bwMode="auto">
          <a:xfrm>
            <a:off x="1568669" y="5507175"/>
            <a:ext cx="487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smtClean="0">
                <a:latin typeface="Times New Roman" panose="02020603050405020304" pitchFamily="18" charset="0"/>
                <a:cs typeface="Times New Roman" panose="02020603050405020304" pitchFamily="18" charset="0"/>
              </a:rPr>
              <a:t>- (to) complete</a:t>
            </a:r>
            <a:endParaRPr lang="en-US" altLang="en-US" sz="2400" i="1" dirty="0">
              <a:latin typeface="Times New Roman" panose="02020603050405020304" pitchFamily="18" charset="0"/>
              <a:cs typeface="Times New Roman" panose="02020603050405020304" pitchFamily="18" charset="0"/>
            </a:endParaRPr>
          </a:p>
        </p:txBody>
      </p:sp>
      <p:sp>
        <p:nvSpPr>
          <p:cNvPr id="32" name="Text Box 27"/>
          <p:cNvSpPr txBox="1">
            <a:spLocks noChangeArrowheads="1"/>
          </p:cNvSpPr>
          <p:nvPr/>
        </p:nvSpPr>
        <p:spPr bwMode="auto">
          <a:xfrm>
            <a:off x="5050823" y="5451640"/>
            <a:ext cx="487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hoàn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toàn</a:t>
            </a:r>
            <a:endParaRPr lang="en-US" alt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29229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119"/>
                                        </p:tgtEl>
                                        <p:attrNameLst>
                                          <p:attrName>style.visibility</p:attrName>
                                        </p:attrNameLst>
                                      </p:cBhvr>
                                      <p:to>
                                        <p:strVal val="visible"/>
                                      </p:to>
                                    </p:set>
                                    <p:animEffect transition="in" filter="diamond(in)">
                                      <p:cBhvr>
                                        <p:cTn id="7" dur="500"/>
                                        <p:tgtEl>
                                          <p:spTgt spid="4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1998"/>
                                        </p:tgtEl>
                                        <p:attrNameLst>
                                          <p:attrName>style.visibility</p:attrName>
                                        </p:attrNameLst>
                                      </p:cBhvr>
                                      <p:to>
                                        <p:strVal val="visible"/>
                                      </p:to>
                                    </p:set>
                                    <p:anim calcmode="discrete" valueType="clr">
                                      <p:cBhvr override="childStyle">
                                        <p:cTn id="12" dur="80"/>
                                        <p:tgtEl>
                                          <p:spTgt spid="4199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98"/>
                                        </p:tgtEl>
                                        <p:attrNameLst>
                                          <p:attrName>fillcolor</p:attrName>
                                        </p:attrNameLst>
                                      </p:cBhvr>
                                      <p:tavLst>
                                        <p:tav tm="0">
                                          <p:val>
                                            <p:clrVal>
                                              <a:schemeClr val="accent2"/>
                                            </p:clrVal>
                                          </p:val>
                                        </p:tav>
                                        <p:tav tm="50000">
                                          <p:val>
                                            <p:clrVal>
                                              <a:schemeClr val="hlink"/>
                                            </p:clrVal>
                                          </p:val>
                                        </p:tav>
                                      </p:tavLst>
                                    </p:anim>
                                    <p:set>
                                      <p:cBhvr>
                                        <p:cTn id="14" dur="80"/>
                                        <p:tgtEl>
                                          <p:spTgt spid="41998"/>
                                        </p:tgtEl>
                                        <p:attrNameLst>
                                          <p:attrName>fill.type</p:attrName>
                                        </p:attrNameLst>
                                      </p:cBhvr>
                                      <p:to>
                                        <p:strVal val="solid"/>
                                      </p:to>
                                    </p:set>
                                  </p:childTnLst>
                                </p:cTn>
                              </p:par>
                              <p:par>
                                <p:cTn id="15" presetID="8" presetClass="exit" presetSubtype="16" fill="hold" nodeType="withEffect">
                                  <p:stCondLst>
                                    <p:cond delay="0"/>
                                  </p:stCondLst>
                                  <p:childTnLst>
                                    <p:animEffect transition="out" filter="diamond(in)">
                                      <p:cBhvr>
                                        <p:cTn id="16" dur="500"/>
                                        <p:tgtEl>
                                          <p:spTgt spid="4119"/>
                                        </p:tgtEl>
                                      </p:cBhvr>
                                    </p:animEffect>
                                    <p:set>
                                      <p:cBhvr>
                                        <p:cTn id="17" dur="1" fill="hold">
                                          <p:stCondLst>
                                            <p:cond delay="499"/>
                                          </p:stCondLst>
                                        </p:cTn>
                                        <p:tgtEl>
                                          <p:spTgt spid="411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42007"/>
                                        </p:tgtEl>
                                        <p:attrNameLst>
                                          <p:attrName>style.visibility</p:attrName>
                                        </p:attrNameLst>
                                      </p:cBhvr>
                                      <p:to>
                                        <p:strVal val="visible"/>
                                      </p:to>
                                    </p:set>
                                    <p:anim calcmode="discrete" valueType="clr">
                                      <p:cBhvr override="childStyle">
                                        <p:cTn id="22" dur="80"/>
                                        <p:tgtEl>
                                          <p:spTgt spid="4200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42007"/>
                                        </p:tgtEl>
                                        <p:attrNameLst>
                                          <p:attrName>fillcolor</p:attrName>
                                        </p:attrNameLst>
                                      </p:cBhvr>
                                      <p:tavLst>
                                        <p:tav tm="0">
                                          <p:val>
                                            <p:clrVal>
                                              <a:schemeClr val="accent2"/>
                                            </p:clrVal>
                                          </p:val>
                                        </p:tav>
                                        <p:tav tm="50000">
                                          <p:val>
                                            <p:clrVal>
                                              <a:schemeClr val="hlink"/>
                                            </p:clrVal>
                                          </p:val>
                                        </p:tav>
                                      </p:tavLst>
                                    </p:anim>
                                    <p:set>
                                      <p:cBhvr>
                                        <p:cTn id="24" dur="80"/>
                                        <p:tgtEl>
                                          <p:spTgt spid="4200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32" fill="hold" nodeType="clickEffect">
                                  <p:stCondLst>
                                    <p:cond delay="0"/>
                                  </p:stCondLst>
                                  <p:childTnLst>
                                    <p:set>
                                      <p:cBhvr>
                                        <p:cTn id="28" dur="1" fill="hold">
                                          <p:stCondLst>
                                            <p:cond delay="0"/>
                                          </p:stCondLst>
                                        </p:cTn>
                                        <p:tgtEl>
                                          <p:spTgt spid="4120"/>
                                        </p:tgtEl>
                                        <p:attrNameLst>
                                          <p:attrName>style.visibility</p:attrName>
                                        </p:attrNameLst>
                                      </p:cBhvr>
                                      <p:to>
                                        <p:strVal val="visible"/>
                                      </p:to>
                                    </p:set>
                                    <p:animEffect transition="in" filter="diamond(out)">
                                      <p:cBhvr>
                                        <p:cTn id="29" dur="500"/>
                                        <p:tgtEl>
                                          <p:spTgt spid="4120"/>
                                        </p:tgtEl>
                                      </p:cBhvr>
                                    </p:animEffect>
                                  </p:childTnLst>
                                </p:cTn>
                              </p:par>
                              <p:par>
                                <p:cTn id="30" presetID="8" presetClass="exit" presetSubtype="16" fill="hold" nodeType="withEffect">
                                  <p:stCondLst>
                                    <p:cond delay="0"/>
                                  </p:stCondLst>
                                  <p:childTnLst>
                                    <p:animEffect transition="out" filter="diamond(in)">
                                      <p:cBhvr>
                                        <p:cTn id="31" dur="500"/>
                                        <p:tgtEl>
                                          <p:spTgt spid="4120"/>
                                        </p:tgtEl>
                                      </p:cBhvr>
                                    </p:animEffect>
                                    <p:set>
                                      <p:cBhvr>
                                        <p:cTn id="32" dur="1" fill="hold">
                                          <p:stCondLst>
                                            <p:cond delay="499"/>
                                          </p:stCondLst>
                                        </p:cTn>
                                        <p:tgtEl>
                                          <p:spTgt spid="412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42006"/>
                                        </p:tgtEl>
                                        <p:attrNameLst>
                                          <p:attrName>style.visibility</p:attrName>
                                        </p:attrNameLst>
                                      </p:cBhvr>
                                      <p:to>
                                        <p:strVal val="visible"/>
                                      </p:to>
                                    </p:set>
                                    <p:anim calcmode="discrete" valueType="clr">
                                      <p:cBhvr override="childStyle">
                                        <p:cTn id="37" dur="80"/>
                                        <p:tgtEl>
                                          <p:spTgt spid="42006"/>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42006"/>
                                        </p:tgtEl>
                                        <p:attrNameLst>
                                          <p:attrName>fillcolor</p:attrName>
                                        </p:attrNameLst>
                                      </p:cBhvr>
                                      <p:tavLst>
                                        <p:tav tm="0">
                                          <p:val>
                                            <p:clrVal>
                                              <a:schemeClr val="accent2"/>
                                            </p:clrVal>
                                          </p:val>
                                        </p:tav>
                                        <p:tav tm="50000">
                                          <p:val>
                                            <p:clrVal>
                                              <a:schemeClr val="hlink"/>
                                            </p:clrVal>
                                          </p:val>
                                        </p:tav>
                                      </p:tavLst>
                                    </p:anim>
                                    <p:set>
                                      <p:cBhvr>
                                        <p:cTn id="39" dur="80"/>
                                        <p:tgtEl>
                                          <p:spTgt spid="42006"/>
                                        </p:tgtEl>
                                        <p:attrNameLst>
                                          <p:attrName>fill.type</p:attrName>
                                        </p:attrNameLst>
                                      </p:cBhvr>
                                      <p:to>
                                        <p:strVal val="solid"/>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42013"/>
                                        </p:tgtEl>
                                        <p:attrNameLst>
                                          <p:attrName>style.visibility</p:attrName>
                                        </p:attrNameLst>
                                      </p:cBhvr>
                                      <p:to>
                                        <p:strVal val="visible"/>
                                      </p:to>
                                    </p:set>
                                    <p:anim calcmode="discrete" valueType="clr">
                                      <p:cBhvr override="childStyle">
                                        <p:cTn id="44" dur="80"/>
                                        <p:tgtEl>
                                          <p:spTgt spid="42013"/>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42013"/>
                                        </p:tgtEl>
                                        <p:attrNameLst>
                                          <p:attrName>fillcolor</p:attrName>
                                        </p:attrNameLst>
                                      </p:cBhvr>
                                      <p:tavLst>
                                        <p:tav tm="0">
                                          <p:val>
                                            <p:clrVal>
                                              <a:schemeClr val="accent2"/>
                                            </p:clrVal>
                                          </p:val>
                                        </p:tav>
                                        <p:tav tm="50000">
                                          <p:val>
                                            <p:clrVal>
                                              <a:schemeClr val="hlink"/>
                                            </p:clrVal>
                                          </p:val>
                                        </p:tav>
                                      </p:tavLst>
                                    </p:anim>
                                    <p:set>
                                      <p:cBhvr>
                                        <p:cTn id="46" dur="80"/>
                                        <p:tgtEl>
                                          <p:spTgt spid="42013"/>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8" presetClass="entr" presetSubtype="16" fill="hold" nodeType="clickEffect">
                                  <p:stCondLst>
                                    <p:cond delay="0"/>
                                  </p:stCondLst>
                                  <p:childTnLst>
                                    <p:set>
                                      <p:cBhvr>
                                        <p:cTn id="50" dur="1" fill="hold">
                                          <p:stCondLst>
                                            <p:cond delay="0"/>
                                          </p:stCondLst>
                                        </p:cTn>
                                        <p:tgtEl>
                                          <p:spTgt spid="4122"/>
                                        </p:tgtEl>
                                        <p:attrNameLst>
                                          <p:attrName>style.visibility</p:attrName>
                                        </p:attrNameLst>
                                      </p:cBhvr>
                                      <p:to>
                                        <p:strVal val="visible"/>
                                      </p:to>
                                    </p:set>
                                    <p:animEffect transition="in" filter="diamond(in)">
                                      <p:cBhvr>
                                        <p:cTn id="51" dur="500"/>
                                        <p:tgtEl>
                                          <p:spTgt spid="412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42001"/>
                                        </p:tgtEl>
                                        <p:attrNameLst>
                                          <p:attrName>style.visibility</p:attrName>
                                        </p:attrNameLst>
                                      </p:cBhvr>
                                      <p:to>
                                        <p:strVal val="visible"/>
                                      </p:to>
                                    </p:set>
                                    <p:anim calcmode="discrete" valueType="clr">
                                      <p:cBhvr override="childStyle">
                                        <p:cTn id="56" dur="80"/>
                                        <p:tgtEl>
                                          <p:spTgt spid="42001"/>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2001"/>
                                        </p:tgtEl>
                                        <p:attrNameLst>
                                          <p:attrName>fillcolor</p:attrName>
                                        </p:attrNameLst>
                                      </p:cBhvr>
                                      <p:tavLst>
                                        <p:tav tm="0">
                                          <p:val>
                                            <p:clrVal>
                                              <a:schemeClr val="accent2"/>
                                            </p:clrVal>
                                          </p:val>
                                        </p:tav>
                                        <p:tav tm="50000">
                                          <p:val>
                                            <p:clrVal>
                                              <a:schemeClr val="hlink"/>
                                            </p:clrVal>
                                          </p:val>
                                        </p:tav>
                                      </p:tavLst>
                                    </p:anim>
                                    <p:set>
                                      <p:cBhvr>
                                        <p:cTn id="58" dur="80"/>
                                        <p:tgtEl>
                                          <p:spTgt spid="42001"/>
                                        </p:tgtEl>
                                        <p:attrNameLst>
                                          <p:attrName>fill.type</p:attrName>
                                        </p:attrNameLst>
                                      </p:cBhvr>
                                      <p:to>
                                        <p:strVal val="solid"/>
                                      </p:to>
                                    </p:set>
                                  </p:childTnLst>
                                </p:cTn>
                              </p:par>
                              <p:par>
                                <p:cTn id="59" presetID="8" presetClass="exit" presetSubtype="16" fill="hold" nodeType="withEffect">
                                  <p:stCondLst>
                                    <p:cond delay="0"/>
                                  </p:stCondLst>
                                  <p:childTnLst>
                                    <p:animEffect transition="out" filter="diamond(in)">
                                      <p:cBhvr>
                                        <p:cTn id="60" dur="500"/>
                                        <p:tgtEl>
                                          <p:spTgt spid="4122"/>
                                        </p:tgtEl>
                                      </p:cBhvr>
                                    </p:animEffect>
                                    <p:set>
                                      <p:cBhvr>
                                        <p:cTn id="61" dur="1" fill="hold">
                                          <p:stCondLst>
                                            <p:cond delay="499"/>
                                          </p:stCondLst>
                                        </p:cTn>
                                        <p:tgtEl>
                                          <p:spTgt spid="4122"/>
                                        </p:tgtEl>
                                        <p:attrNameLst>
                                          <p:attrName>style.visibility</p:attrName>
                                        </p:attrNameLst>
                                      </p:cBhvr>
                                      <p:to>
                                        <p:strVal val="hidden"/>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42010"/>
                                        </p:tgtEl>
                                        <p:attrNameLst>
                                          <p:attrName>style.visibility</p:attrName>
                                        </p:attrNameLst>
                                      </p:cBhvr>
                                      <p:to>
                                        <p:strVal val="visible"/>
                                      </p:to>
                                    </p:set>
                                    <p:anim calcmode="discrete" valueType="clr">
                                      <p:cBhvr override="childStyle">
                                        <p:cTn id="66" dur="80"/>
                                        <p:tgtEl>
                                          <p:spTgt spid="42010"/>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42010"/>
                                        </p:tgtEl>
                                        <p:attrNameLst>
                                          <p:attrName>fillcolor</p:attrName>
                                        </p:attrNameLst>
                                      </p:cBhvr>
                                      <p:tavLst>
                                        <p:tav tm="0">
                                          <p:val>
                                            <p:clrVal>
                                              <a:schemeClr val="accent2"/>
                                            </p:clrVal>
                                          </p:val>
                                        </p:tav>
                                        <p:tav tm="50000">
                                          <p:val>
                                            <p:clrVal>
                                              <a:schemeClr val="hlink"/>
                                            </p:clrVal>
                                          </p:val>
                                        </p:tav>
                                      </p:tavLst>
                                    </p:anim>
                                    <p:set>
                                      <p:cBhvr>
                                        <p:cTn id="68" dur="80"/>
                                        <p:tgtEl>
                                          <p:spTgt spid="42010"/>
                                        </p:tgtEl>
                                        <p:attrNameLst>
                                          <p:attrName>fill.type</p:attrName>
                                        </p:attrNameLst>
                                      </p:cBhvr>
                                      <p:to>
                                        <p:strVal val="solid"/>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7" presetClass="entr" presetSubtype="0" fill="hold" grpId="0" nodeType="clickEffect">
                                  <p:stCondLst>
                                    <p:cond delay="0"/>
                                  </p:stCondLst>
                                  <p:iterate type="lt">
                                    <p:tmPct val="50000"/>
                                  </p:iterate>
                                  <p:childTnLst>
                                    <p:set>
                                      <p:cBhvr>
                                        <p:cTn id="72" dur="1" fill="hold">
                                          <p:stCondLst>
                                            <p:cond delay="0"/>
                                          </p:stCondLst>
                                        </p:cTn>
                                        <p:tgtEl>
                                          <p:spTgt spid="42002"/>
                                        </p:tgtEl>
                                        <p:attrNameLst>
                                          <p:attrName>style.visibility</p:attrName>
                                        </p:attrNameLst>
                                      </p:cBhvr>
                                      <p:to>
                                        <p:strVal val="visible"/>
                                      </p:to>
                                    </p:set>
                                    <p:anim calcmode="discrete" valueType="clr">
                                      <p:cBhvr override="childStyle">
                                        <p:cTn id="73" dur="80"/>
                                        <p:tgtEl>
                                          <p:spTgt spid="42002"/>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42002"/>
                                        </p:tgtEl>
                                        <p:attrNameLst>
                                          <p:attrName>fillcolor</p:attrName>
                                        </p:attrNameLst>
                                      </p:cBhvr>
                                      <p:tavLst>
                                        <p:tav tm="0">
                                          <p:val>
                                            <p:clrVal>
                                              <a:schemeClr val="accent2"/>
                                            </p:clrVal>
                                          </p:val>
                                        </p:tav>
                                        <p:tav tm="50000">
                                          <p:val>
                                            <p:clrVal>
                                              <a:schemeClr val="hlink"/>
                                            </p:clrVal>
                                          </p:val>
                                        </p:tav>
                                      </p:tavLst>
                                    </p:anim>
                                    <p:set>
                                      <p:cBhvr>
                                        <p:cTn id="75" dur="80"/>
                                        <p:tgtEl>
                                          <p:spTgt spid="42002"/>
                                        </p:tgtEl>
                                        <p:attrNameLst>
                                          <p:attrName>fill.type</p:attrName>
                                        </p:attrNameLst>
                                      </p:cBhvr>
                                      <p:to>
                                        <p:strVal val="solid"/>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7" presetClass="entr" presetSubtype="0" fill="hold" grpId="0" nodeType="clickEffect">
                                  <p:stCondLst>
                                    <p:cond delay="0"/>
                                  </p:stCondLst>
                                  <p:iterate type="lt">
                                    <p:tmPct val="50000"/>
                                  </p:iterate>
                                  <p:childTnLst>
                                    <p:set>
                                      <p:cBhvr>
                                        <p:cTn id="79" dur="1" fill="hold">
                                          <p:stCondLst>
                                            <p:cond delay="0"/>
                                          </p:stCondLst>
                                        </p:cTn>
                                        <p:tgtEl>
                                          <p:spTgt spid="42011"/>
                                        </p:tgtEl>
                                        <p:attrNameLst>
                                          <p:attrName>style.visibility</p:attrName>
                                        </p:attrNameLst>
                                      </p:cBhvr>
                                      <p:to>
                                        <p:strVal val="visible"/>
                                      </p:to>
                                    </p:set>
                                    <p:anim calcmode="discrete" valueType="clr">
                                      <p:cBhvr override="childStyle">
                                        <p:cTn id="80" dur="80"/>
                                        <p:tgtEl>
                                          <p:spTgt spid="42011"/>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42011"/>
                                        </p:tgtEl>
                                        <p:attrNameLst>
                                          <p:attrName>fillcolor</p:attrName>
                                        </p:attrNameLst>
                                      </p:cBhvr>
                                      <p:tavLst>
                                        <p:tav tm="0">
                                          <p:val>
                                            <p:clrVal>
                                              <a:schemeClr val="accent2"/>
                                            </p:clrVal>
                                          </p:val>
                                        </p:tav>
                                        <p:tav tm="50000">
                                          <p:val>
                                            <p:clrVal>
                                              <a:schemeClr val="hlink"/>
                                            </p:clrVal>
                                          </p:val>
                                        </p:tav>
                                      </p:tavLst>
                                    </p:anim>
                                    <p:set>
                                      <p:cBhvr>
                                        <p:cTn id="82" dur="80"/>
                                        <p:tgtEl>
                                          <p:spTgt spid="42011"/>
                                        </p:tgtEl>
                                        <p:attrNameLst>
                                          <p:attrName>fill.type</p:attrName>
                                        </p:attrNameLst>
                                      </p:cBhvr>
                                      <p:to>
                                        <p:strVal val="solid"/>
                                      </p:to>
                                    </p:se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dissolv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27" presetClass="entr" presetSubtype="0" fill="hold" grpId="0" nodeType="clickEffect">
                                  <p:stCondLst>
                                    <p:cond delay="0"/>
                                  </p:stCondLst>
                                  <p:iterate type="lt">
                                    <p:tmPct val="50000"/>
                                  </p:iterate>
                                  <p:childTnLst>
                                    <p:set>
                                      <p:cBhvr>
                                        <p:cTn id="91" dur="1" fill="hold">
                                          <p:stCondLst>
                                            <p:cond delay="0"/>
                                          </p:stCondLst>
                                        </p:cTn>
                                        <p:tgtEl>
                                          <p:spTgt spid="28"/>
                                        </p:tgtEl>
                                        <p:attrNameLst>
                                          <p:attrName>style.visibility</p:attrName>
                                        </p:attrNameLst>
                                      </p:cBhvr>
                                      <p:to>
                                        <p:strVal val="visible"/>
                                      </p:to>
                                    </p:set>
                                    <p:anim calcmode="discrete" valueType="clr">
                                      <p:cBhvr override="childStyle">
                                        <p:cTn id="92"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93" dur="80"/>
                                        <p:tgtEl>
                                          <p:spTgt spid="28"/>
                                        </p:tgtEl>
                                        <p:attrNameLst>
                                          <p:attrName>fillcolor</p:attrName>
                                        </p:attrNameLst>
                                      </p:cBhvr>
                                      <p:tavLst>
                                        <p:tav tm="0">
                                          <p:val>
                                            <p:clrVal>
                                              <a:schemeClr val="accent2"/>
                                            </p:clrVal>
                                          </p:val>
                                        </p:tav>
                                        <p:tav tm="50000">
                                          <p:val>
                                            <p:clrVal>
                                              <a:schemeClr val="hlink"/>
                                            </p:clrVal>
                                          </p:val>
                                        </p:tav>
                                      </p:tavLst>
                                    </p:anim>
                                    <p:set>
                                      <p:cBhvr>
                                        <p:cTn id="94" dur="80"/>
                                        <p:tgtEl>
                                          <p:spTgt spid="28"/>
                                        </p:tgtEl>
                                        <p:attrNameLst>
                                          <p:attrName>fill.type</p:attrName>
                                        </p:attrNameLst>
                                      </p:cBhvr>
                                      <p:to>
                                        <p:strVal val="solid"/>
                                      </p:to>
                                    </p:se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dissolve">
                                      <p:cBhvr>
                                        <p:cTn id="99" dur="500"/>
                                        <p:tgtEl>
                                          <p:spTgt spid="29"/>
                                        </p:tgtEl>
                                      </p:cBhvr>
                                    </p:animEffect>
                                  </p:childTnLst>
                                </p:cTn>
                              </p:par>
                            </p:childTnLst>
                          </p:cTn>
                        </p:par>
                      </p:childTnLst>
                    </p:cTn>
                  </p:par>
                  <p:par>
                    <p:cTn id="100" fill="hold">
                      <p:stCondLst>
                        <p:cond delay="indefinite"/>
                      </p:stCondLst>
                      <p:childTnLst>
                        <p:par>
                          <p:cTn id="101" fill="hold">
                            <p:stCondLst>
                              <p:cond delay="0"/>
                            </p:stCondLst>
                            <p:childTnLst>
                              <p:par>
                                <p:cTn id="102" presetID="27" presetClass="entr" presetSubtype="0" fill="hold" grpId="0" nodeType="clickEffect">
                                  <p:stCondLst>
                                    <p:cond delay="0"/>
                                  </p:stCondLst>
                                  <p:iterate type="lt">
                                    <p:tmPct val="50000"/>
                                  </p:iterate>
                                  <p:childTnLst>
                                    <p:set>
                                      <p:cBhvr>
                                        <p:cTn id="103" dur="1" fill="hold">
                                          <p:stCondLst>
                                            <p:cond delay="0"/>
                                          </p:stCondLst>
                                        </p:cTn>
                                        <p:tgtEl>
                                          <p:spTgt spid="30"/>
                                        </p:tgtEl>
                                        <p:attrNameLst>
                                          <p:attrName>style.visibility</p:attrName>
                                        </p:attrNameLst>
                                      </p:cBhvr>
                                      <p:to>
                                        <p:strVal val="visible"/>
                                      </p:to>
                                    </p:set>
                                    <p:anim calcmode="discrete" valueType="clr">
                                      <p:cBhvr override="childStyle">
                                        <p:cTn id="104"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05" dur="80"/>
                                        <p:tgtEl>
                                          <p:spTgt spid="30"/>
                                        </p:tgtEl>
                                        <p:attrNameLst>
                                          <p:attrName>fillcolor</p:attrName>
                                        </p:attrNameLst>
                                      </p:cBhvr>
                                      <p:tavLst>
                                        <p:tav tm="0">
                                          <p:val>
                                            <p:clrVal>
                                              <a:schemeClr val="accent2"/>
                                            </p:clrVal>
                                          </p:val>
                                        </p:tav>
                                        <p:tav tm="50000">
                                          <p:val>
                                            <p:clrVal>
                                              <a:schemeClr val="hlink"/>
                                            </p:clrVal>
                                          </p:val>
                                        </p:tav>
                                      </p:tavLst>
                                    </p:anim>
                                    <p:set>
                                      <p:cBhvr>
                                        <p:cTn id="106" dur="80"/>
                                        <p:tgtEl>
                                          <p:spTgt spid="30"/>
                                        </p:tgtEl>
                                        <p:attrNameLst>
                                          <p:attrName>fill.type</p:attrName>
                                        </p:attrNameLst>
                                      </p:cBhvr>
                                      <p:to>
                                        <p:strVal val="solid"/>
                                      </p:to>
                                    </p:set>
                                  </p:childTnLst>
                                </p:cTn>
                              </p:par>
                            </p:childTnLst>
                          </p:cTn>
                        </p:par>
                      </p:childTnLst>
                    </p:cTn>
                  </p:par>
                  <p:par>
                    <p:cTn id="107" fill="hold">
                      <p:stCondLst>
                        <p:cond delay="indefinite"/>
                      </p:stCondLst>
                      <p:childTnLst>
                        <p:par>
                          <p:cTn id="108" fill="hold">
                            <p:stCondLst>
                              <p:cond delay="0"/>
                            </p:stCondLst>
                            <p:childTnLst>
                              <p:par>
                                <p:cTn id="109" presetID="27" presetClass="entr" presetSubtype="0" fill="hold" grpId="0" nodeType="clickEffect">
                                  <p:stCondLst>
                                    <p:cond delay="0"/>
                                  </p:stCondLst>
                                  <p:iterate type="lt">
                                    <p:tmPct val="50000"/>
                                  </p:iterate>
                                  <p:childTnLst>
                                    <p:set>
                                      <p:cBhvr>
                                        <p:cTn id="110" dur="1" fill="hold">
                                          <p:stCondLst>
                                            <p:cond delay="0"/>
                                          </p:stCondLst>
                                        </p:cTn>
                                        <p:tgtEl>
                                          <p:spTgt spid="31"/>
                                        </p:tgtEl>
                                        <p:attrNameLst>
                                          <p:attrName>style.visibility</p:attrName>
                                        </p:attrNameLst>
                                      </p:cBhvr>
                                      <p:to>
                                        <p:strVal val="visible"/>
                                      </p:to>
                                    </p:set>
                                    <p:anim calcmode="discrete" valueType="clr">
                                      <p:cBhvr override="childStyle">
                                        <p:cTn id="111"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112" dur="80"/>
                                        <p:tgtEl>
                                          <p:spTgt spid="31"/>
                                        </p:tgtEl>
                                        <p:attrNameLst>
                                          <p:attrName>fillcolor</p:attrName>
                                        </p:attrNameLst>
                                      </p:cBhvr>
                                      <p:tavLst>
                                        <p:tav tm="0">
                                          <p:val>
                                            <p:clrVal>
                                              <a:schemeClr val="accent2"/>
                                            </p:clrVal>
                                          </p:val>
                                        </p:tav>
                                        <p:tav tm="50000">
                                          <p:val>
                                            <p:clrVal>
                                              <a:schemeClr val="hlink"/>
                                            </p:clrVal>
                                          </p:val>
                                        </p:tav>
                                      </p:tavLst>
                                    </p:anim>
                                    <p:set>
                                      <p:cBhvr>
                                        <p:cTn id="113" dur="80"/>
                                        <p:tgtEl>
                                          <p:spTgt spid="31"/>
                                        </p:tgtEl>
                                        <p:attrNameLst>
                                          <p:attrName>fill.type</p:attrName>
                                        </p:attrNameLst>
                                      </p:cBhvr>
                                      <p:to>
                                        <p:strVal val="solid"/>
                                      </p:to>
                                    </p:set>
                                  </p:childTnLst>
                                </p:cTn>
                              </p:par>
                            </p:childTnLst>
                          </p:cTn>
                        </p:par>
                      </p:childTnLst>
                    </p:cTn>
                  </p:par>
                  <p:par>
                    <p:cTn id="114" fill="hold">
                      <p:stCondLst>
                        <p:cond delay="indefinite"/>
                      </p:stCondLst>
                      <p:childTnLst>
                        <p:par>
                          <p:cTn id="115" fill="hold">
                            <p:stCondLst>
                              <p:cond delay="0"/>
                            </p:stCondLst>
                            <p:childTnLst>
                              <p:par>
                                <p:cTn id="116" presetID="27" presetClass="entr" presetSubtype="0" fill="hold" grpId="0" nodeType="clickEffect">
                                  <p:stCondLst>
                                    <p:cond delay="0"/>
                                  </p:stCondLst>
                                  <p:iterate type="lt">
                                    <p:tmPct val="50000"/>
                                  </p:iterate>
                                  <p:childTnLst>
                                    <p:set>
                                      <p:cBhvr>
                                        <p:cTn id="117" dur="1" fill="hold">
                                          <p:stCondLst>
                                            <p:cond delay="0"/>
                                          </p:stCondLst>
                                        </p:cTn>
                                        <p:tgtEl>
                                          <p:spTgt spid="32"/>
                                        </p:tgtEl>
                                        <p:attrNameLst>
                                          <p:attrName>style.visibility</p:attrName>
                                        </p:attrNameLst>
                                      </p:cBhvr>
                                      <p:to>
                                        <p:strVal val="visible"/>
                                      </p:to>
                                    </p:set>
                                    <p:anim calcmode="discrete" valueType="clr">
                                      <p:cBhvr override="childStyle">
                                        <p:cTn id="118" dur="80"/>
                                        <p:tgtEl>
                                          <p:spTgt spid="32"/>
                                        </p:tgtEl>
                                        <p:attrNameLst>
                                          <p:attrName>style.color</p:attrName>
                                        </p:attrNameLst>
                                      </p:cBhvr>
                                      <p:tavLst>
                                        <p:tav tm="0">
                                          <p:val>
                                            <p:clrVal>
                                              <a:schemeClr val="accent2"/>
                                            </p:clrVal>
                                          </p:val>
                                        </p:tav>
                                        <p:tav tm="50000">
                                          <p:val>
                                            <p:clrVal>
                                              <a:schemeClr val="hlink"/>
                                            </p:clrVal>
                                          </p:val>
                                        </p:tav>
                                      </p:tavLst>
                                    </p:anim>
                                    <p:anim calcmode="discrete" valueType="clr">
                                      <p:cBhvr>
                                        <p:cTn id="119" dur="80"/>
                                        <p:tgtEl>
                                          <p:spTgt spid="32"/>
                                        </p:tgtEl>
                                        <p:attrNameLst>
                                          <p:attrName>fillcolor</p:attrName>
                                        </p:attrNameLst>
                                      </p:cBhvr>
                                      <p:tavLst>
                                        <p:tav tm="0">
                                          <p:val>
                                            <p:clrVal>
                                              <a:schemeClr val="accent2"/>
                                            </p:clrVal>
                                          </p:val>
                                        </p:tav>
                                        <p:tav tm="50000">
                                          <p:val>
                                            <p:clrVal>
                                              <a:schemeClr val="hlink"/>
                                            </p:clrVal>
                                          </p:val>
                                        </p:tav>
                                      </p:tavLst>
                                    </p:anim>
                                    <p:set>
                                      <p:cBhvr>
                                        <p:cTn id="120" dur="80"/>
                                        <p:tgtEl>
                                          <p:spTgt spid="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8" grpId="0"/>
      <p:bldP spid="42001" grpId="0"/>
      <p:bldP spid="42002" grpId="0"/>
      <p:bldP spid="42006" grpId="0"/>
      <p:bldP spid="42007" grpId="0"/>
      <p:bldP spid="42010" grpId="0"/>
      <p:bldP spid="42011" grpId="0"/>
      <p:bldP spid="42013" grpId="0"/>
      <p:bldP spid="26" grpId="0"/>
      <p:bldP spid="28" grpId="0"/>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4"/>
          <p:cNvSpPr txBox="1">
            <a:spLocks noChangeArrowheads="1"/>
          </p:cNvSpPr>
          <p:nvPr/>
        </p:nvSpPr>
        <p:spPr bwMode="auto">
          <a:xfrm>
            <a:off x="0" y="0"/>
            <a:ext cx="9677400" cy="584775"/>
          </a:xfrm>
          <a:prstGeom prst="rect">
            <a:avLst/>
          </a:prstGeom>
          <a:noFill/>
          <a:ln w="9525">
            <a:noFill/>
            <a:miter lim="800000"/>
            <a:headEnd/>
            <a:tailEnd/>
          </a:ln>
          <a:effectLst/>
        </p:spPr>
        <p:txBody>
          <a:bodyPr wrap="square">
            <a:spAutoFit/>
          </a:bodyPr>
          <a:lstStyle/>
          <a:p>
            <a:pPr>
              <a:spcBef>
                <a:spcPct val="50000"/>
              </a:spcBef>
            </a:pPr>
            <a:r>
              <a:rPr lang="en-US" sz="3200" b="1" dirty="0" smtClean="0">
                <a:solidFill>
                  <a:srgbClr val="0000FF"/>
                </a:solidFill>
                <a:latin typeface="Times New Roman" panose="02020603050405020304" pitchFamily="18" charset="0"/>
                <a:cs typeface="Times New Roman" panose="02020603050405020304" pitchFamily="18" charset="0"/>
              </a:rPr>
              <a:t> 2.Read </a:t>
            </a:r>
            <a:r>
              <a:rPr lang="en-US" sz="3200" b="1" dirty="0">
                <a:solidFill>
                  <a:srgbClr val="0000FF"/>
                </a:solidFill>
                <a:latin typeface="Times New Roman" panose="02020603050405020304" pitchFamily="18" charset="0"/>
                <a:cs typeface="Times New Roman" panose="02020603050405020304" pitchFamily="18" charset="0"/>
              </a:rPr>
              <a:t>the text and answer the questions. (Ex. 2/p.12)</a:t>
            </a:r>
          </a:p>
        </p:txBody>
      </p:sp>
      <p:sp>
        <p:nvSpPr>
          <p:cNvPr id="49157" name="Rectangle 5"/>
          <p:cNvSpPr>
            <a:spLocks noChangeArrowheads="1"/>
          </p:cNvSpPr>
          <p:nvPr/>
        </p:nvSpPr>
        <p:spPr bwMode="auto">
          <a:xfrm>
            <a:off x="870857" y="815680"/>
            <a:ext cx="11647714" cy="3810000"/>
          </a:xfrm>
          <a:prstGeom prst="rect">
            <a:avLst/>
          </a:prstGeom>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marL="342900" indent="-342900">
              <a:lnSpc>
                <a:spcPct val="150000"/>
              </a:lnSpc>
              <a:buFontTx/>
              <a:buAutoNum type="arabicPeriod"/>
            </a:pPr>
            <a:r>
              <a:rPr lang="en-US" sz="2800" b="1" dirty="0">
                <a:latin typeface="Times New Roman" panose="02020603050405020304" pitchFamily="18" charset="0"/>
                <a:cs typeface="Times New Roman" panose="02020603050405020304" pitchFamily="18" charset="0"/>
              </a:rPr>
              <a:t>Why does Nick think his father’s hobby is unusual?</a:t>
            </a:r>
          </a:p>
          <a:p>
            <a:pPr marL="342900" indent="-342900">
              <a:lnSpc>
                <a:spcPct val="150000"/>
              </a:lnSpc>
              <a:buFontTx/>
              <a:buAutoNum type="arabicPeriod"/>
            </a:pPr>
            <a:r>
              <a:rPr lang="en-US" sz="2800" b="1" dirty="0">
                <a:latin typeface="Times New Roman" panose="02020603050405020304" pitchFamily="18" charset="0"/>
                <a:cs typeface="Times New Roman" panose="02020603050405020304" pitchFamily="18" charset="0"/>
              </a:rPr>
              <a:t>Where did his father see the carved eggshells </a:t>
            </a:r>
            <a:r>
              <a:rPr lang="en-US" sz="2800" b="1" dirty="0" smtClean="0">
                <a:latin typeface="Times New Roman" panose="02020603050405020304" pitchFamily="18" charset="0"/>
                <a:cs typeface="Times New Roman" panose="02020603050405020304" pitchFamily="18" charset="0"/>
              </a:rPr>
              <a:t>for </a:t>
            </a:r>
            <a:r>
              <a:rPr lang="en-US" sz="2800" b="1" dirty="0">
                <a:latin typeface="Times New Roman" panose="02020603050405020304" pitchFamily="18" charset="0"/>
                <a:cs typeface="Times New Roman" panose="02020603050405020304" pitchFamily="18" charset="0"/>
              </a:rPr>
              <a:t>the first time?</a:t>
            </a:r>
          </a:p>
          <a:p>
            <a:pPr marL="342900" indent="-342900">
              <a:lnSpc>
                <a:spcPct val="150000"/>
              </a:lnSpc>
            </a:pPr>
            <a:r>
              <a:rPr lang="en-US" sz="2800" b="1" dirty="0">
                <a:latin typeface="Times New Roman" panose="02020603050405020304" pitchFamily="18" charset="0"/>
                <a:cs typeface="Times New Roman" panose="02020603050405020304" pitchFamily="18" charset="0"/>
              </a:rPr>
              <a:t>3. How do some people find this hobby?                     </a:t>
            </a:r>
          </a:p>
          <a:p>
            <a:pPr marL="342900" indent="-342900">
              <a:lnSpc>
                <a:spcPct val="150000"/>
              </a:lnSpc>
            </a:pPr>
            <a:r>
              <a:rPr lang="en-US" sz="2800" b="1" dirty="0">
                <a:latin typeface="Times New Roman" panose="02020603050405020304" pitchFamily="18" charset="0"/>
                <a:cs typeface="Times New Roman" panose="02020603050405020304" pitchFamily="18" charset="0"/>
              </a:rPr>
              <a:t>4. Does Nick like his father’s hobby? </a:t>
            </a:r>
          </a:p>
        </p:txBody>
      </p:sp>
    </p:spTree>
    <p:extLst>
      <p:ext uri="{BB962C8B-B14F-4D97-AF65-F5344CB8AC3E}">
        <p14:creationId xmlns:p14="http://schemas.microsoft.com/office/powerpoint/2010/main" val="1646529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Oval 2"/>
          <p:cNvSpPr>
            <a:spLocks noChangeArrowheads="1"/>
          </p:cNvSpPr>
          <p:nvPr/>
        </p:nvSpPr>
        <p:spPr bwMode="auto">
          <a:xfrm>
            <a:off x="3959225" y="1524000"/>
            <a:ext cx="4433888" cy="4433888"/>
          </a:xfrm>
          <a:prstGeom prst="ellipse">
            <a:avLst/>
          </a:prstGeom>
          <a:solidFill>
            <a:schemeClr val="folHlink"/>
          </a:solidFill>
          <a:ln w="38100">
            <a:noFill/>
            <a:round/>
            <a:headEnd/>
            <a:tailEnd/>
          </a:ln>
          <a:effectLst/>
        </p:spPr>
        <p:txBody>
          <a:bodyPr wrap="none" anchor="ctr"/>
          <a:lstStyle/>
          <a:p>
            <a:pPr algn="ctr" eaLnBrk="1" hangingPunct="1"/>
            <a:endParaRPr lang="en-US">
              <a:latin typeface="Arial" charset="0"/>
            </a:endParaRPr>
          </a:p>
        </p:txBody>
      </p:sp>
      <p:sp>
        <p:nvSpPr>
          <p:cNvPr id="50180" name="Oval 4">
            <a:hlinkClick r:id="rId3" action="ppaction://hlinksldjump" highlightClick="1">
              <a:snd r:embed="rId4" name="click.wav"/>
            </a:hlinkClick>
          </p:cNvPr>
          <p:cNvSpPr>
            <a:spLocks noChangeArrowheads="1"/>
          </p:cNvSpPr>
          <p:nvPr/>
        </p:nvSpPr>
        <p:spPr bwMode="auto">
          <a:xfrm>
            <a:off x="4602164" y="1982789"/>
            <a:ext cx="960437"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dirty="0">
                <a:latin typeface="Arial" charset="0"/>
              </a:rPr>
              <a:t>6</a:t>
            </a:r>
          </a:p>
        </p:txBody>
      </p:sp>
      <p:sp>
        <p:nvSpPr>
          <p:cNvPr id="50181" name="Oval 5">
            <a:hlinkClick r:id="rId5" action="ppaction://hlinksldjump" highlightClick="1">
              <a:snd r:embed="rId4" name="click.wav"/>
            </a:hlinkClick>
          </p:cNvPr>
          <p:cNvSpPr>
            <a:spLocks noChangeArrowheads="1"/>
          </p:cNvSpPr>
          <p:nvPr/>
        </p:nvSpPr>
        <p:spPr bwMode="auto">
          <a:xfrm>
            <a:off x="4076701" y="3463131"/>
            <a:ext cx="960437"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dirty="0">
                <a:latin typeface="Arial" charset="0"/>
              </a:rPr>
              <a:t>5</a:t>
            </a:r>
          </a:p>
        </p:txBody>
      </p:sp>
      <p:sp>
        <p:nvSpPr>
          <p:cNvPr id="50183" name="Oval 7">
            <a:hlinkClick r:id="rId6" action="ppaction://hlinksldjump" highlightClick="1">
              <a:snd r:embed="rId4" name="click.wav"/>
            </a:hlinkClick>
          </p:cNvPr>
          <p:cNvSpPr>
            <a:spLocks noChangeArrowheads="1"/>
          </p:cNvSpPr>
          <p:nvPr/>
        </p:nvSpPr>
        <p:spPr bwMode="auto">
          <a:xfrm>
            <a:off x="5037138" y="4829175"/>
            <a:ext cx="960437"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dirty="0">
                <a:latin typeface="Arial" charset="0"/>
              </a:rPr>
              <a:t>4</a:t>
            </a:r>
          </a:p>
        </p:txBody>
      </p:sp>
      <p:sp>
        <p:nvSpPr>
          <p:cNvPr id="50184" name="Oval 8">
            <a:hlinkClick r:id="rId7" action="ppaction://hlinksldjump" highlightClick="1">
              <a:snd r:embed="rId4" name="click.wav"/>
            </a:hlinkClick>
          </p:cNvPr>
          <p:cNvSpPr>
            <a:spLocks noChangeArrowheads="1"/>
          </p:cNvSpPr>
          <p:nvPr/>
        </p:nvSpPr>
        <p:spPr bwMode="auto">
          <a:xfrm>
            <a:off x="6818174" y="4530240"/>
            <a:ext cx="960437"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dirty="0">
                <a:latin typeface="Arial" charset="0"/>
              </a:rPr>
              <a:t>3</a:t>
            </a:r>
          </a:p>
        </p:txBody>
      </p:sp>
      <p:sp>
        <p:nvSpPr>
          <p:cNvPr id="50186" name="Oval 10">
            <a:hlinkClick r:id="rId5" action="ppaction://hlinksldjump" highlightClick="1">
              <a:snd r:embed="rId4" name="click.wav"/>
            </a:hlinkClick>
          </p:cNvPr>
          <p:cNvSpPr>
            <a:spLocks noChangeArrowheads="1"/>
          </p:cNvSpPr>
          <p:nvPr/>
        </p:nvSpPr>
        <p:spPr bwMode="auto">
          <a:xfrm>
            <a:off x="7349864" y="3127586"/>
            <a:ext cx="960437"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dirty="0">
                <a:latin typeface="Arial" charset="0"/>
              </a:rPr>
              <a:t>2</a:t>
            </a:r>
          </a:p>
        </p:txBody>
      </p:sp>
      <p:sp>
        <p:nvSpPr>
          <p:cNvPr id="50187" name="Oval 11">
            <a:hlinkClick r:id="rId8" action="ppaction://hlinksldjump" highlightClick="1">
              <a:snd r:embed="rId4" name="click.wav"/>
            </a:hlinkClick>
          </p:cNvPr>
          <p:cNvSpPr>
            <a:spLocks noChangeArrowheads="1"/>
          </p:cNvSpPr>
          <p:nvPr/>
        </p:nvSpPr>
        <p:spPr bwMode="auto">
          <a:xfrm>
            <a:off x="6322172" y="1724932"/>
            <a:ext cx="960437"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dirty="0">
                <a:latin typeface="Arial" charset="0"/>
              </a:rPr>
              <a:t>1</a:t>
            </a:r>
          </a:p>
        </p:txBody>
      </p:sp>
      <p:sp>
        <p:nvSpPr>
          <p:cNvPr id="50190" name="Text Box 14"/>
          <p:cNvSpPr txBox="1">
            <a:spLocks noChangeArrowheads="1"/>
          </p:cNvSpPr>
          <p:nvPr/>
        </p:nvSpPr>
        <p:spPr bwMode="auto">
          <a:xfrm>
            <a:off x="3200400" y="562088"/>
            <a:ext cx="6019800" cy="655638"/>
          </a:xfrm>
          <a:prstGeom prst="rect">
            <a:avLst/>
          </a:prstGeom>
          <a:noFill/>
          <a:ln w="76200" algn="ctr">
            <a:noFill/>
            <a:prstDash val="sysDot"/>
            <a:miter lim="800000"/>
            <a:headEnd/>
            <a:tailEnd/>
          </a:ln>
          <a:effectLst/>
        </p:spPr>
        <p:txBody>
          <a:bodyPr>
            <a:spAutoFit/>
          </a:bodyPr>
          <a:lstStyle/>
          <a:p>
            <a:pPr algn="ctr" eaLnBrk="1" hangingPunct="1">
              <a:spcBef>
                <a:spcPct val="50000"/>
              </a:spcBef>
            </a:pPr>
            <a:r>
              <a:rPr lang="en-US" sz="3700" b="1" dirty="0">
                <a:solidFill>
                  <a:srgbClr val="000099"/>
                </a:solidFill>
                <a:latin typeface="Times New Roman" pitchFamily="18" charset="0"/>
              </a:rPr>
              <a:t>LUCKY </a:t>
            </a:r>
            <a:r>
              <a:rPr lang="en-US" sz="3700" b="1" dirty="0">
                <a:solidFill>
                  <a:srgbClr val="000099"/>
                </a:solidFill>
                <a:latin typeface="Times New Roman" pitchFamily="18" charset="0"/>
                <a:hlinkClick r:id="rId9" action="ppaction://hlinkpres?slideindex=15&amp;slidetitle=PowerPoint Presentation"/>
              </a:rPr>
              <a:t>NUMBER</a:t>
            </a:r>
            <a:endParaRPr lang="en-US" sz="3700" b="1" dirty="0">
              <a:solidFill>
                <a:srgbClr val="000099"/>
              </a:solidFill>
              <a:latin typeface="Times New Roman" pitchFamily="18" charset="0"/>
            </a:endParaRPr>
          </a:p>
        </p:txBody>
      </p:sp>
      <p:sp>
        <p:nvSpPr>
          <p:cNvPr id="50191" name="Text Box 15"/>
          <p:cNvSpPr txBox="1">
            <a:spLocks noChangeArrowheads="1"/>
          </p:cNvSpPr>
          <p:nvPr/>
        </p:nvSpPr>
        <p:spPr bwMode="auto">
          <a:xfrm>
            <a:off x="2133600" y="2717800"/>
            <a:ext cx="1295400" cy="503238"/>
          </a:xfrm>
          <a:prstGeom prst="rect">
            <a:avLst/>
          </a:prstGeom>
          <a:gradFill rotWithShape="1">
            <a:gsLst>
              <a:gs pos="0">
                <a:schemeClr val="bg1"/>
              </a:gs>
              <a:gs pos="100000">
                <a:srgbClr val="00FF00"/>
              </a:gs>
            </a:gsLst>
            <a:path path="shape">
              <a:fillToRect l="50000" t="50000" r="50000" b="50000"/>
            </a:path>
          </a:gradFill>
          <a:ln w="76200" algn="ctr">
            <a:noFill/>
            <a:prstDash val="sysDot"/>
            <a:miter lim="800000"/>
            <a:headEnd/>
            <a:tailEnd/>
          </a:ln>
          <a:effectLst/>
        </p:spPr>
        <p:txBody>
          <a:bodyPr>
            <a:spAutoFit/>
          </a:bodyPr>
          <a:lstStyle/>
          <a:p>
            <a:pPr algn="ctr" eaLnBrk="1" hangingPunct="1">
              <a:spcBef>
                <a:spcPct val="50000"/>
              </a:spcBef>
            </a:pPr>
            <a:r>
              <a:rPr lang="en-US" sz="2700" b="1" dirty="0" smtClean="0">
                <a:solidFill>
                  <a:srgbClr val="FF0066"/>
                </a:solidFill>
                <a:latin typeface="Arial" charset="0"/>
              </a:rPr>
              <a:t> </a:t>
            </a:r>
            <a:r>
              <a:rPr lang="en-US" sz="2700" b="1" dirty="0">
                <a:solidFill>
                  <a:srgbClr val="FF0066"/>
                </a:solidFill>
                <a:latin typeface="Arial" charset="0"/>
              </a:rPr>
              <a:t>A</a:t>
            </a:r>
          </a:p>
        </p:txBody>
      </p:sp>
      <p:sp>
        <p:nvSpPr>
          <p:cNvPr id="50192" name="Text Box 16"/>
          <p:cNvSpPr txBox="1">
            <a:spLocks noChangeArrowheads="1"/>
          </p:cNvSpPr>
          <p:nvPr/>
        </p:nvSpPr>
        <p:spPr bwMode="auto">
          <a:xfrm>
            <a:off x="8915400" y="2735264"/>
            <a:ext cx="1295400" cy="503237"/>
          </a:xfrm>
          <a:prstGeom prst="rect">
            <a:avLst/>
          </a:prstGeom>
          <a:gradFill rotWithShape="1">
            <a:gsLst>
              <a:gs pos="0">
                <a:schemeClr val="bg1"/>
              </a:gs>
              <a:gs pos="100000">
                <a:srgbClr val="00FF00"/>
              </a:gs>
            </a:gsLst>
            <a:path path="shape">
              <a:fillToRect l="50000" t="50000" r="50000" b="50000"/>
            </a:path>
          </a:gradFill>
          <a:ln w="76200" algn="ctr">
            <a:noFill/>
            <a:prstDash val="sysDot"/>
            <a:miter lim="800000"/>
            <a:headEnd/>
            <a:tailEnd/>
          </a:ln>
          <a:effectLst/>
        </p:spPr>
        <p:txBody>
          <a:bodyPr>
            <a:spAutoFit/>
          </a:bodyPr>
          <a:lstStyle/>
          <a:p>
            <a:pPr algn="ctr" eaLnBrk="1" hangingPunct="1">
              <a:spcBef>
                <a:spcPct val="50000"/>
              </a:spcBef>
            </a:pPr>
            <a:r>
              <a:rPr lang="en-US" sz="2700" b="1" dirty="0" smtClean="0">
                <a:solidFill>
                  <a:srgbClr val="FF0066"/>
                </a:solidFill>
                <a:latin typeface="Arial" charset="0"/>
              </a:rPr>
              <a:t> </a:t>
            </a:r>
            <a:r>
              <a:rPr lang="en-US" sz="2700" b="1" dirty="0">
                <a:solidFill>
                  <a:srgbClr val="FF0066"/>
                </a:solidFill>
                <a:latin typeface="Arial" charset="0"/>
              </a:rPr>
              <a:t>B</a:t>
            </a:r>
          </a:p>
        </p:txBody>
      </p:sp>
      <p:sp>
        <p:nvSpPr>
          <p:cNvPr id="50193" name="Oval 17"/>
          <p:cNvSpPr>
            <a:spLocks noChangeArrowheads="1"/>
          </p:cNvSpPr>
          <p:nvPr/>
        </p:nvSpPr>
        <p:spPr bwMode="auto">
          <a:xfrm>
            <a:off x="2260600" y="3302000"/>
            <a:ext cx="960438" cy="960438"/>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10</a:t>
            </a:r>
          </a:p>
        </p:txBody>
      </p:sp>
      <p:sp>
        <p:nvSpPr>
          <p:cNvPr id="50194" name="Oval 18"/>
          <p:cNvSpPr>
            <a:spLocks noChangeArrowheads="1"/>
          </p:cNvSpPr>
          <p:nvPr/>
        </p:nvSpPr>
        <p:spPr bwMode="auto">
          <a:xfrm>
            <a:off x="2252664" y="3290889"/>
            <a:ext cx="960437"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20</a:t>
            </a:r>
          </a:p>
        </p:txBody>
      </p:sp>
      <p:sp>
        <p:nvSpPr>
          <p:cNvPr id="50195" name="Oval 19"/>
          <p:cNvSpPr>
            <a:spLocks noChangeArrowheads="1"/>
          </p:cNvSpPr>
          <p:nvPr/>
        </p:nvSpPr>
        <p:spPr bwMode="auto">
          <a:xfrm>
            <a:off x="2271714" y="3295650"/>
            <a:ext cx="960437" cy="960438"/>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30</a:t>
            </a:r>
          </a:p>
        </p:txBody>
      </p:sp>
      <p:sp>
        <p:nvSpPr>
          <p:cNvPr id="50196" name="_s3086"/>
          <p:cNvSpPr>
            <a:spLocks noChangeArrowheads="1"/>
          </p:cNvSpPr>
          <p:nvPr/>
        </p:nvSpPr>
        <p:spPr bwMode="auto">
          <a:xfrm>
            <a:off x="2252664" y="3295650"/>
            <a:ext cx="960437" cy="960438"/>
          </a:xfrm>
          <a:prstGeom prst="ellipse">
            <a:avLst/>
          </a:prstGeom>
          <a:gradFill rotWithShape="1">
            <a:gsLst>
              <a:gs pos="0">
                <a:srgbClr val="000066"/>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eaLnBrk="1" hangingPunct="1"/>
            <a:r>
              <a:rPr lang="en-US" sz="5000">
                <a:latin typeface="Arial" charset="0"/>
              </a:rPr>
              <a:t>40</a:t>
            </a:r>
          </a:p>
        </p:txBody>
      </p:sp>
      <p:sp>
        <p:nvSpPr>
          <p:cNvPr id="50197" name="Oval 21"/>
          <p:cNvSpPr>
            <a:spLocks noChangeArrowheads="1"/>
          </p:cNvSpPr>
          <p:nvPr/>
        </p:nvSpPr>
        <p:spPr bwMode="auto">
          <a:xfrm>
            <a:off x="9047164" y="3340100"/>
            <a:ext cx="960437" cy="960438"/>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10</a:t>
            </a:r>
          </a:p>
        </p:txBody>
      </p:sp>
      <p:sp>
        <p:nvSpPr>
          <p:cNvPr id="50198" name="Oval 22"/>
          <p:cNvSpPr>
            <a:spLocks noChangeArrowheads="1"/>
          </p:cNvSpPr>
          <p:nvPr/>
        </p:nvSpPr>
        <p:spPr bwMode="auto">
          <a:xfrm>
            <a:off x="9053514" y="3338514"/>
            <a:ext cx="960437"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20</a:t>
            </a:r>
          </a:p>
        </p:txBody>
      </p:sp>
      <p:sp>
        <p:nvSpPr>
          <p:cNvPr id="50199" name="Oval 23"/>
          <p:cNvSpPr>
            <a:spLocks noChangeArrowheads="1"/>
          </p:cNvSpPr>
          <p:nvPr/>
        </p:nvSpPr>
        <p:spPr bwMode="auto">
          <a:xfrm>
            <a:off x="9053514" y="3338514"/>
            <a:ext cx="960437"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30</a:t>
            </a:r>
          </a:p>
        </p:txBody>
      </p:sp>
      <p:sp>
        <p:nvSpPr>
          <p:cNvPr id="50200" name="_s3086"/>
          <p:cNvSpPr>
            <a:spLocks noChangeArrowheads="1"/>
          </p:cNvSpPr>
          <p:nvPr/>
        </p:nvSpPr>
        <p:spPr bwMode="auto">
          <a:xfrm>
            <a:off x="9063039" y="3338514"/>
            <a:ext cx="960437" cy="960437"/>
          </a:xfrm>
          <a:prstGeom prst="ellipse">
            <a:avLst/>
          </a:prstGeom>
          <a:gradFill rotWithShape="1">
            <a:gsLst>
              <a:gs pos="0">
                <a:srgbClr val="000066"/>
              </a:gs>
              <a:gs pos="100000">
                <a:srgbClr val="00CC00"/>
              </a:gs>
            </a:gsLst>
            <a:path path="shape">
              <a:fillToRect l="50000" t="50000" r="50000" b="50000"/>
            </a:path>
          </a:gradFill>
          <a:ln w="9525">
            <a:solidFill>
              <a:srgbClr val="00CC00"/>
            </a:solidFill>
            <a:round/>
            <a:headEnd/>
            <a:tailEnd/>
          </a:ln>
          <a:effectLst>
            <a:outerShdw dist="35921" dir="2700000" algn="ctr" rotWithShape="0">
              <a:srgbClr val="808080"/>
            </a:outerShdw>
          </a:effectLst>
        </p:spPr>
        <p:txBody>
          <a:bodyPr wrap="none" lIns="0" tIns="0" rIns="0" bIns="0" anchor="ctr"/>
          <a:lstStyle/>
          <a:p>
            <a:pPr algn="ctr" eaLnBrk="1" hangingPunct="1"/>
            <a:r>
              <a:rPr lang="en-US" sz="5000">
                <a:latin typeface="Arial" charset="0"/>
              </a:rPr>
              <a:t>40</a:t>
            </a:r>
          </a:p>
        </p:txBody>
      </p:sp>
      <p:sp>
        <p:nvSpPr>
          <p:cNvPr id="50201" name="Oval 25">
            <a:hlinkClick r:id="rId10" action="ppaction://hlinksldjump" highlightClick="1">
              <a:snd r:embed="rId4" name="click.wav"/>
            </a:hlinkClick>
          </p:cNvPr>
          <p:cNvSpPr>
            <a:spLocks noChangeArrowheads="1"/>
          </p:cNvSpPr>
          <p:nvPr/>
        </p:nvSpPr>
        <p:spPr bwMode="auto">
          <a:xfrm>
            <a:off x="2257425" y="3290889"/>
            <a:ext cx="960438"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50</a:t>
            </a:r>
          </a:p>
        </p:txBody>
      </p:sp>
      <p:sp>
        <p:nvSpPr>
          <p:cNvPr id="50202" name="Oval 26">
            <a:hlinkClick r:id="" action="ppaction://noaction" highlightClick="1">
              <a:snd r:embed="rId4" name="click.wav"/>
            </a:hlinkClick>
          </p:cNvPr>
          <p:cNvSpPr>
            <a:spLocks noChangeArrowheads="1"/>
          </p:cNvSpPr>
          <p:nvPr/>
        </p:nvSpPr>
        <p:spPr bwMode="auto">
          <a:xfrm>
            <a:off x="2257425" y="3290889"/>
            <a:ext cx="960438" cy="9731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60</a:t>
            </a:r>
          </a:p>
        </p:txBody>
      </p:sp>
      <p:sp>
        <p:nvSpPr>
          <p:cNvPr id="50203" name="Oval 27">
            <a:hlinkClick r:id="rId10" action="ppaction://hlinksldjump" highlightClick="1">
              <a:snd r:embed="rId4" name="click.wav"/>
            </a:hlinkClick>
          </p:cNvPr>
          <p:cNvSpPr>
            <a:spLocks noChangeArrowheads="1"/>
          </p:cNvSpPr>
          <p:nvPr/>
        </p:nvSpPr>
        <p:spPr bwMode="auto">
          <a:xfrm>
            <a:off x="9063039" y="3352800"/>
            <a:ext cx="960437" cy="960438"/>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50</a:t>
            </a:r>
          </a:p>
        </p:txBody>
      </p:sp>
      <p:sp>
        <p:nvSpPr>
          <p:cNvPr id="50204" name="Oval 28">
            <a:hlinkClick r:id="" action="ppaction://noaction" highlightClick="1">
              <a:snd r:embed="rId4" name="click.wav"/>
            </a:hlinkClick>
          </p:cNvPr>
          <p:cNvSpPr>
            <a:spLocks noChangeArrowheads="1"/>
          </p:cNvSpPr>
          <p:nvPr/>
        </p:nvSpPr>
        <p:spPr bwMode="auto">
          <a:xfrm>
            <a:off x="9067800" y="3352800"/>
            <a:ext cx="960438" cy="960438"/>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60</a:t>
            </a:r>
          </a:p>
        </p:txBody>
      </p:sp>
      <p:sp>
        <p:nvSpPr>
          <p:cNvPr id="50205" name="Oval 29">
            <a:hlinkClick r:id="" action="ppaction://noaction" highlightClick="1">
              <a:snd r:embed="rId4" name="click.wav"/>
            </a:hlinkClick>
          </p:cNvPr>
          <p:cNvSpPr>
            <a:spLocks noChangeArrowheads="1"/>
          </p:cNvSpPr>
          <p:nvPr/>
        </p:nvSpPr>
        <p:spPr bwMode="auto">
          <a:xfrm>
            <a:off x="2271714" y="3305175"/>
            <a:ext cx="960437" cy="960438"/>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70</a:t>
            </a:r>
          </a:p>
        </p:txBody>
      </p:sp>
      <p:sp>
        <p:nvSpPr>
          <p:cNvPr id="50206" name="Oval 30">
            <a:hlinkClick r:id="rId3" action="ppaction://hlinksldjump" highlightClick="1">
              <a:snd r:embed="rId4" name="click.wav"/>
            </a:hlinkClick>
          </p:cNvPr>
          <p:cNvSpPr>
            <a:spLocks noChangeArrowheads="1"/>
          </p:cNvSpPr>
          <p:nvPr/>
        </p:nvSpPr>
        <p:spPr bwMode="auto">
          <a:xfrm>
            <a:off x="2271714" y="3305175"/>
            <a:ext cx="960437" cy="960438"/>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endParaRPr lang="en-US" sz="5000">
              <a:latin typeface="Arial" charset="0"/>
            </a:endParaRPr>
          </a:p>
        </p:txBody>
      </p:sp>
      <p:sp>
        <p:nvSpPr>
          <p:cNvPr id="50207" name="Oval 31">
            <a:hlinkClick r:id="" action="ppaction://noaction" highlightClick="1">
              <a:snd r:embed="rId4" name="click.wav"/>
            </a:hlinkClick>
          </p:cNvPr>
          <p:cNvSpPr>
            <a:spLocks noChangeArrowheads="1"/>
          </p:cNvSpPr>
          <p:nvPr/>
        </p:nvSpPr>
        <p:spPr bwMode="auto">
          <a:xfrm>
            <a:off x="9067800" y="3352800"/>
            <a:ext cx="960438" cy="960438"/>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70</a:t>
            </a:r>
          </a:p>
        </p:txBody>
      </p:sp>
      <p:sp>
        <p:nvSpPr>
          <p:cNvPr id="50208" name="Oval 32">
            <a:hlinkClick r:id="rId3" action="ppaction://hlinksldjump" highlightClick="1">
              <a:snd r:embed="rId4" name="click.wav"/>
            </a:hlinkClick>
          </p:cNvPr>
          <p:cNvSpPr>
            <a:spLocks noChangeArrowheads="1"/>
          </p:cNvSpPr>
          <p:nvPr/>
        </p:nvSpPr>
        <p:spPr bwMode="auto">
          <a:xfrm>
            <a:off x="9067800" y="3338514"/>
            <a:ext cx="960438"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endParaRPr lang="en-US" sz="5000">
              <a:latin typeface="Arial" charset="0"/>
            </a:endParaRPr>
          </a:p>
        </p:txBody>
      </p:sp>
      <p:sp>
        <p:nvSpPr>
          <p:cNvPr id="50209" name="Oval 33">
            <a:hlinkClick r:id="" action="ppaction://noaction" highlightClick="1">
              <a:snd r:embed="rId4" name="click.wav"/>
            </a:hlinkClick>
          </p:cNvPr>
          <p:cNvSpPr>
            <a:spLocks noChangeArrowheads="1"/>
          </p:cNvSpPr>
          <p:nvPr/>
        </p:nvSpPr>
        <p:spPr bwMode="auto">
          <a:xfrm>
            <a:off x="15613063" y="3706814"/>
            <a:ext cx="960437" cy="960437"/>
          </a:xfrm>
          <a:prstGeom prst="ellipse">
            <a:avLst/>
          </a:prstGeom>
          <a:gradFill rotWithShape="1">
            <a:gsLst>
              <a:gs pos="0">
                <a:schemeClr val="bg1"/>
              </a:gs>
              <a:gs pos="100000">
                <a:srgbClr val="00CC00"/>
              </a:gs>
            </a:gsLst>
            <a:path path="shape">
              <a:fillToRect l="50000" t="50000" r="50000" b="50000"/>
            </a:path>
          </a:gradFill>
          <a:ln w="9525">
            <a:solidFill>
              <a:srgbClr val="00CC00"/>
            </a:solidFill>
            <a:round/>
            <a:headEnd/>
            <a:tailEnd/>
          </a:ln>
          <a:effectLst>
            <a:outerShdw dist="35921" dir="2700000" algn="ctr" rotWithShape="0">
              <a:schemeClr val="bg2"/>
            </a:outerShdw>
          </a:effectLst>
        </p:spPr>
        <p:txBody>
          <a:bodyPr wrap="none" anchor="ctr"/>
          <a:lstStyle/>
          <a:p>
            <a:pPr algn="ctr" eaLnBrk="1" hangingPunct="1"/>
            <a:r>
              <a:rPr lang="en-US" sz="5000">
                <a:latin typeface="Arial" charset="0"/>
              </a:rPr>
              <a:t>7</a:t>
            </a:r>
          </a:p>
        </p:txBody>
      </p:sp>
      <p:pic>
        <p:nvPicPr>
          <p:cNvPr id="50210" name="Picture 13" descr="Picture2"/>
          <p:cNvPicPr>
            <a:picLocks noChangeAspect="1" noChangeArrowheads="1" noCrop="1"/>
          </p:cNvPicPr>
          <p:nvPr/>
        </p:nvPicPr>
        <p:blipFill>
          <a:blip r:embed="rId11"/>
          <a:srcRect/>
          <a:stretch>
            <a:fillRect/>
          </a:stretch>
        </p:blipFill>
        <p:spPr bwMode="auto">
          <a:xfrm>
            <a:off x="5029200" y="2590800"/>
            <a:ext cx="2362200" cy="2178050"/>
          </a:xfrm>
          <a:prstGeom prst="rect">
            <a:avLst/>
          </a:prstGeom>
          <a:noFill/>
          <a:ln w="9525">
            <a:noFill/>
            <a:miter lim="800000"/>
            <a:headEnd/>
            <a:tailEnd/>
          </a:ln>
        </p:spPr>
      </p:pic>
      <p:grpSp>
        <p:nvGrpSpPr>
          <p:cNvPr id="2" name="Group 44"/>
          <p:cNvGrpSpPr>
            <a:grpSpLocks/>
          </p:cNvGrpSpPr>
          <p:nvPr/>
        </p:nvGrpSpPr>
        <p:grpSpPr bwMode="auto">
          <a:xfrm>
            <a:off x="1524000" y="-30163"/>
            <a:ext cx="9144000" cy="6948488"/>
            <a:chOff x="0" y="-19"/>
            <a:chExt cx="5760" cy="4377"/>
          </a:xfrm>
        </p:grpSpPr>
        <p:pic>
          <p:nvPicPr>
            <p:cNvPr id="50212" name="Picture 45" descr="flower[1][1][1][1]"/>
            <p:cNvPicPr>
              <a:picLocks noChangeAspect="1" noChangeArrowheads="1" noCrop="1"/>
            </p:cNvPicPr>
            <p:nvPr/>
          </p:nvPicPr>
          <p:blipFill>
            <a:blip r:embed="rId12"/>
            <a:srcRect/>
            <a:stretch>
              <a:fillRect/>
            </a:stretch>
          </p:blipFill>
          <p:spPr bwMode="auto">
            <a:xfrm rot="5400000">
              <a:off x="3458" y="2018"/>
              <a:ext cx="4320" cy="284"/>
            </a:xfrm>
            <a:prstGeom prst="rect">
              <a:avLst/>
            </a:prstGeom>
            <a:noFill/>
            <a:ln w="9525">
              <a:noFill/>
              <a:miter lim="800000"/>
              <a:headEnd/>
              <a:tailEnd/>
            </a:ln>
          </p:spPr>
        </p:pic>
        <p:pic>
          <p:nvPicPr>
            <p:cNvPr id="50213" name="Picture 46" descr="flower[1][1][1][1]"/>
            <p:cNvPicPr>
              <a:picLocks noChangeAspect="1" noChangeArrowheads="1" noCrop="1"/>
            </p:cNvPicPr>
            <p:nvPr/>
          </p:nvPicPr>
          <p:blipFill>
            <a:blip r:embed="rId12"/>
            <a:srcRect/>
            <a:stretch>
              <a:fillRect/>
            </a:stretch>
          </p:blipFill>
          <p:spPr bwMode="auto">
            <a:xfrm rot="-5400000">
              <a:off x="-1996" y="2018"/>
              <a:ext cx="4320" cy="284"/>
            </a:xfrm>
            <a:prstGeom prst="rect">
              <a:avLst/>
            </a:prstGeom>
            <a:noFill/>
            <a:ln w="9525">
              <a:noFill/>
              <a:miter lim="800000"/>
              <a:headEnd/>
              <a:tailEnd/>
            </a:ln>
          </p:spPr>
        </p:pic>
        <p:pic>
          <p:nvPicPr>
            <p:cNvPr id="50214" name="Picture 47" descr="flower[1][1][1][1]"/>
            <p:cNvPicPr>
              <a:picLocks noChangeAspect="1" noChangeArrowheads="1" noCrop="1"/>
            </p:cNvPicPr>
            <p:nvPr/>
          </p:nvPicPr>
          <p:blipFill>
            <a:blip r:embed="rId12"/>
            <a:srcRect/>
            <a:stretch>
              <a:fillRect/>
            </a:stretch>
          </p:blipFill>
          <p:spPr bwMode="auto">
            <a:xfrm>
              <a:off x="0" y="3979"/>
              <a:ext cx="5760" cy="379"/>
            </a:xfrm>
            <a:prstGeom prst="rect">
              <a:avLst/>
            </a:prstGeom>
            <a:noFill/>
            <a:ln w="9525">
              <a:noFill/>
              <a:miter lim="800000"/>
              <a:headEnd/>
              <a:tailEnd/>
            </a:ln>
          </p:spPr>
        </p:pic>
        <p:pic>
          <p:nvPicPr>
            <p:cNvPr id="50215" name="Picture 48" descr="flower[1][1][1][1]"/>
            <p:cNvPicPr>
              <a:picLocks noChangeAspect="1" noChangeArrowheads="1" noCrop="1"/>
            </p:cNvPicPr>
            <p:nvPr/>
          </p:nvPicPr>
          <p:blipFill>
            <a:blip r:embed="rId12"/>
            <a:srcRect/>
            <a:stretch>
              <a:fillRect/>
            </a:stretch>
          </p:blipFill>
          <p:spPr bwMode="auto">
            <a:xfrm>
              <a:off x="0" y="-19"/>
              <a:ext cx="5760" cy="379"/>
            </a:xfrm>
            <a:prstGeom prst="rect">
              <a:avLst/>
            </a:prstGeom>
            <a:noFill/>
            <a:ln w="9525">
              <a:noFill/>
              <a:miter lim="800000"/>
              <a:headEnd/>
              <a:tailEnd/>
            </a:ln>
          </p:spPr>
        </p:pic>
      </p:grpSp>
    </p:spTree>
    <p:extLst>
      <p:ext uri="{BB962C8B-B14F-4D97-AF65-F5344CB8AC3E}">
        <p14:creationId xmlns:p14="http://schemas.microsoft.com/office/powerpoint/2010/main" val="3835895876"/>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0187"/>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0187"/>
                                        </p:tgtEl>
                                      </p:cBhvr>
                                    </p:animEffect>
                                    <p:set>
                                      <p:cBhvr>
                                        <p:cTn id="7" dur="1" fill="hold">
                                          <p:stCondLst>
                                            <p:cond delay="499"/>
                                          </p:stCondLst>
                                        </p:cTn>
                                        <p:tgtEl>
                                          <p:spTgt spid="5018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nextCondLst>
                <p:cond evt="onClick" delay="0">
                  <p:tgtEl>
                    <p:spTgt spid="50187"/>
                  </p:tgtEl>
                </p:cond>
              </p:nextCondLst>
            </p:seq>
            <p:seq concurrent="1" nextAc="seek">
              <p:cTn id="8" restart="whenNotActive" fill="hold" evtFilter="cancelBubble" nodeType="interactiveSeq">
                <p:stCondLst>
                  <p:cond evt="onClick" delay="0">
                    <p:tgtEl>
                      <p:spTgt spid="5018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50186"/>
                                        </p:tgtEl>
                                      </p:cBhvr>
                                    </p:animEffect>
                                    <p:set>
                                      <p:cBhvr>
                                        <p:cTn id="13" dur="1" fill="hold">
                                          <p:stCondLst>
                                            <p:cond delay="499"/>
                                          </p:stCondLst>
                                        </p:cTn>
                                        <p:tgtEl>
                                          <p:spTgt spid="50186"/>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nextCondLst>
                <p:cond evt="onClick" delay="0">
                  <p:tgtEl>
                    <p:spTgt spid="50186"/>
                  </p:tgtEl>
                </p:cond>
              </p:nextCondLst>
            </p:seq>
            <p:seq concurrent="1" nextAc="seek">
              <p:cTn id="14" restart="whenNotActive" fill="hold" evtFilter="cancelBubble" nodeType="interactiveSeq">
                <p:stCondLst>
                  <p:cond evt="onClick" delay="0">
                    <p:tgtEl>
                      <p:spTgt spid="50184"/>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50184"/>
                                        </p:tgtEl>
                                      </p:cBhvr>
                                    </p:animEffect>
                                    <p:set>
                                      <p:cBhvr>
                                        <p:cTn id="19" dur="1" fill="hold">
                                          <p:stCondLst>
                                            <p:cond delay="499"/>
                                          </p:stCondLst>
                                        </p:cTn>
                                        <p:tgtEl>
                                          <p:spTgt spid="5018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breeze.wav"/>
                                        </p:tgtEl>
                                      </p:cMediaNode>
                                    </p:audio>
                                  </p:subTnLst>
                                </p:cTn>
                              </p:par>
                            </p:childTnLst>
                          </p:cTn>
                        </p:par>
                      </p:childTnLst>
                    </p:cTn>
                  </p:par>
                </p:childTnLst>
              </p:cTn>
              <p:nextCondLst>
                <p:cond evt="onClick" delay="0">
                  <p:tgtEl>
                    <p:spTgt spid="50184"/>
                  </p:tgtEl>
                </p:cond>
              </p:nextCondLst>
            </p:seq>
            <p:seq concurrent="1" nextAc="seek">
              <p:cTn id="20" restart="whenNotActive" fill="hold" evtFilter="cancelBubble" nodeType="interactiveSeq">
                <p:stCondLst>
                  <p:cond evt="onClick" delay="0">
                    <p:tgtEl>
                      <p:spTgt spid="50183"/>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50183"/>
                                        </p:tgtEl>
                                      </p:cBhvr>
                                    </p:animEffect>
                                    <p:set>
                                      <p:cBhvr>
                                        <p:cTn id="25" dur="1" fill="hold">
                                          <p:stCondLst>
                                            <p:cond delay="499"/>
                                          </p:stCondLst>
                                        </p:cTn>
                                        <p:tgtEl>
                                          <p:spTgt spid="5018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breeze.wav"/>
                                        </p:tgtEl>
                                      </p:cMediaNode>
                                    </p:audio>
                                  </p:subTnLst>
                                </p:cTn>
                              </p:par>
                            </p:childTnLst>
                          </p:cTn>
                        </p:par>
                      </p:childTnLst>
                    </p:cTn>
                  </p:par>
                </p:childTnLst>
              </p:cTn>
              <p:nextCondLst>
                <p:cond evt="onClick" delay="0">
                  <p:tgtEl>
                    <p:spTgt spid="50183"/>
                  </p:tgtEl>
                </p:cond>
              </p:nextCondLst>
            </p:seq>
            <p:seq concurrent="1" nextAc="seek">
              <p:cTn id="26" restart="whenNotActive" fill="hold" evtFilter="cancelBubble" nodeType="interactiveSeq">
                <p:stCondLst>
                  <p:cond evt="onClick" delay="0">
                    <p:tgtEl>
                      <p:spTgt spid="50181"/>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50181"/>
                                        </p:tgtEl>
                                      </p:cBhvr>
                                    </p:animEffect>
                                    <p:set>
                                      <p:cBhvr>
                                        <p:cTn id="31" dur="1" fill="hold">
                                          <p:stCondLst>
                                            <p:cond delay="499"/>
                                          </p:stCondLst>
                                        </p:cTn>
                                        <p:tgtEl>
                                          <p:spTgt spid="5018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breeze.wav"/>
                                        </p:tgtEl>
                                      </p:cMediaNode>
                                    </p:audio>
                                  </p:subTnLst>
                                </p:cTn>
                              </p:par>
                            </p:childTnLst>
                          </p:cTn>
                        </p:par>
                      </p:childTnLst>
                    </p:cTn>
                  </p:par>
                </p:childTnLst>
              </p:cTn>
              <p:nextCondLst>
                <p:cond evt="onClick" delay="0">
                  <p:tgtEl>
                    <p:spTgt spid="50181"/>
                  </p:tgtEl>
                </p:cond>
              </p:nextCondLst>
            </p:seq>
            <p:seq concurrent="1" nextAc="seek">
              <p:cTn id="32" restart="whenNotActive" fill="hold" evtFilter="cancelBubble" nodeType="interactiveSeq">
                <p:stCondLst>
                  <p:cond evt="onClick" delay="0">
                    <p:tgtEl>
                      <p:spTgt spid="50180"/>
                    </p:tgtEl>
                  </p:cond>
                </p:stCondLst>
                <p:endSync evt="end" delay="0">
                  <p:rtn val="all"/>
                </p:endSync>
                <p:childTnLst>
                  <p:par>
                    <p:cTn id="33" fill="hold">
                      <p:stCondLst>
                        <p:cond delay="0"/>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50180"/>
                                        </p:tgtEl>
                                      </p:cBhvr>
                                    </p:animEffect>
                                    <p:set>
                                      <p:cBhvr>
                                        <p:cTn id="37" dur="1" fill="hold">
                                          <p:stCondLst>
                                            <p:cond delay="499"/>
                                          </p:stCondLst>
                                        </p:cTn>
                                        <p:tgtEl>
                                          <p:spTgt spid="50180"/>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breeze.wav"/>
                                        </p:tgtEl>
                                      </p:cMediaNode>
                                    </p:audio>
                                  </p:subTnLst>
                                </p:cTn>
                              </p:par>
                            </p:childTnLst>
                          </p:cTn>
                        </p:par>
                      </p:childTnLst>
                    </p:cTn>
                  </p:par>
                </p:childTnLst>
              </p:cTn>
              <p:nextCondLst>
                <p:cond evt="onClick" delay="0">
                  <p:tgtEl>
                    <p:spTgt spid="50180"/>
                  </p:tgtEl>
                </p:cond>
              </p:nextCondLst>
            </p:seq>
            <p:seq concurrent="1" nextAc="seek">
              <p:cTn id="38" restart="whenNotActive" fill="hold" evtFilter="cancelBubble" nodeType="interactiveSeq">
                <p:stCondLst>
                  <p:cond evt="onClick" delay="0">
                    <p:tgtEl>
                      <p:spTgt spid="50191"/>
                    </p:tgtEl>
                  </p:cond>
                </p:stCondLst>
                <p:endSync evt="end" delay="0">
                  <p:rtn val="all"/>
                </p:endSync>
                <p:childTnLst>
                  <p:par>
                    <p:cTn id="39" fill="hold">
                      <p:stCondLst>
                        <p:cond delay="0"/>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0193"/>
                                        </p:tgtEl>
                                        <p:attrNameLst>
                                          <p:attrName>style.visibility</p:attrName>
                                        </p:attrNameLst>
                                      </p:cBhvr>
                                      <p:to>
                                        <p:strVal val="visible"/>
                                      </p:to>
                                    </p:set>
                                    <p:animEffect transition="in" filter="blinds(horizontal)">
                                      <p:cBhvr>
                                        <p:cTn id="43" dur="500"/>
                                        <p:tgtEl>
                                          <p:spTgt spid="5019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50194"/>
                                        </p:tgtEl>
                                        <p:attrNameLst>
                                          <p:attrName>style.visibility</p:attrName>
                                        </p:attrNameLst>
                                      </p:cBhvr>
                                      <p:to>
                                        <p:strVal val="visible"/>
                                      </p:to>
                                    </p:set>
                                    <p:animEffect transition="in" filter="blinds(horizontal)">
                                      <p:cBhvr>
                                        <p:cTn id="48" dur="500"/>
                                        <p:tgtEl>
                                          <p:spTgt spid="50194"/>
                                        </p:tgtEl>
                                      </p:cBhvr>
                                    </p:animEffect>
                                  </p:childTnLst>
                                </p:cTn>
                              </p:par>
                              <p:par>
                                <p:cTn id="49" presetID="3" presetClass="exit" presetSubtype="10" fill="hold" grpId="1" nodeType="withEffect">
                                  <p:stCondLst>
                                    <p:cond delay="0"/>
                                  </p:stCondLst>
                                  <p:childTnLst>
                                    <p:animEffect transition="out" filter="blinds(horizontal)">
                                      <p:cBhvr>
                                        <p:cTn id="50" dur="500"/>
                                        <p:tgtEl>
                                          <p:spTgt spid="50193"/>
                                        </p:tgtEl>
                                      </p:cBhvr>
                                    </p:animEffect>
                                    <p:set>
                                      <p:cBhvr>
                                        <p:cTn id="51" dur="1" fill="hold">
                                          <p:stCondLst>
                                            <p:cond delay="499"/>
                                          </p:stCondLst>
                                        </p:cTn>
                                        <p:tgtEl>
                                          <p:spTgt spid="5019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50195"/>
                                        </p:tgtEl>
                                        <p:attrNameLst>
                                          <p:attrName>style.visibility</p:attrName>
                                        </p:attrNameLst>
                                      </p:cBhvr>
                                      <p:to>
                                        <p:strVal val="visible"/>
                                      </p:to>
                                    </p:set>
                                    <p:animEffect transition="in" filter="blinds(horizontal)">
                                      <p:cBhvr>
                                        <p:cTn id="56" dur="500"/>
                                        <p:tgtEl>
                                          <p:spTgt spid="50195"/>
                                        </p:tgtEl>
                                      </p:cBhvr>
                                    </p:animEffect>
                                  </p:childTnLst>
                                </p:cTn>
                              </p:par>
                              <p:par>
                                <p:cTn id="57" presetID="3" presetClass="exit" presetSubtype="10" fill="hold" grpId="1" nodeType="withEffect">
                                  <p:stCondLst>
                                    <p:cond delay="0"/>
                                  </p:stCondLst>
                                  <p:childTnLst>
                                    <p:animEffect transition="out" filter="blinds(horizontal)">
                                      <p:cBhvr>
                                        <p:cTn id="58" dur="500"/>
                                        <p:tgtEl>
                                          <p:spTgt spid="50194"/>
                                        </p:tgtEl>
                                      </p:cBhvr>
                                    </p:animEffect>
                                    <p:set>
                                      <p:cBhvr>
                                        <p:cTn id="59" dur="1" fill="hold">
                                          <p:stCondLst>
                                            <p:cond delay="499"/>
                                          </p:stCondLst>
                                        </p:cTn>
                                        <p:tgtEl>
                                          <p:spTgt spid="5019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50196"/>
                                        </p:tgtEl>
                                        <p:attrNameLst>
                                          <p:attrName>style.visibility</p:attrName>
                                        </p:attrNameLst>
                                      </p:cBhvr>
                                      <p:to>
                                        <p:strVal val="visible"/>
                                      </p:to>
                                    </p:set>
                                    <p:animEffect transition="in" filter="blinds(horizontal)">
                                      <p:cBhvr>
                                        <p:cTn id="64" dur="500"/>
                                        <p:tgtEl>
                                          <p:spTgt spid="50196"/>
                                        </p:tgtEl>
                                      </p:cBhvr>
                                    </p:animEffect>
                                  </p:childTnLst>
                                </p:cTn>
                              </p:par>
                              <p:par>
                                <p:cTn id="65" presetID="3" presetClass="exit" presetSubtype="10" fill="hold" grpId="1" nodeType="withEffect">
                                  <p:stCondLst>
                                    <p:cond delay="0"/>
                                  </p:stCondLst>
                                  <p:childTnLst>
                                    <p:animEffect transition="out" filter="blinds(horizontal)">
                                      <p:cBhvr>
                                        <p:cTn id="66" dur="500"/>
                                        <p:tgtEl>
                                          <p:spTgt spid="50195"/>
                                        </p:tgtEl>
                                      </p:cBhvr>
                                    </p:animEffect>
                                    <p:set>
                                      <p:cBhvr>
                                        <p:cTn id="67" dur="1" fill="hold">
                                          <p:stCondLst>
                                            <p:cond delay="499"/>
                                          </p:stCondLst>
                                        </p:cTn>
                                        <p:tgtEl>
                                          <p:spTgt spid="5019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50201"/>
                                        </p:tgtEl>
                                        <p:attrNameLst>
                                          <p:attrName>style.visibility</p:attrName>
                                        </p:attrNameLst>
                                      </p:cBhvr>
                                      <p:to>
                                        <p:strVal val="visible"/>
                                      </p:to>
                                    </p:set>
                                    <p:animEffect transition="in" filter="blinds(horizontal)">
                                      <p:cBhvr>
                                        <p:cTn id="72" dur="500"/>
                                        <p:tgtEl>
                                          <p:spTgt spid="5020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50202"/>
                                        </p:tgtEl>
                                        <p:attrNameLst>
                                          <p:attrName>style.visibility</p:attrName>
                                        </p:attrNameLst>
                                      </p:cBhvr>
                                      <p:to>
                                        <p:strVal val="visible"/>
                                      </p:to>
                                    </p:set>
                                    <p:animEffect transition="in" filter="blinds(horizontal)">
                                      <p:cBhvr>
                                        <p:cTn id="77" dur="500"/>
                                        <p:tgtEl>
                                          <p:spTgt spid="50202"/>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50205"/>
                                        </p:tgtEl>
                                        <p:attrNameLst>
                                          <p:attrName>style.visibility</p:attrName>
                                        </p:attrNameLst>
                                      </p:cBhvr>
                                      <p:to>
                                        <p:strVal val="visible"/>
                                      </p:to>
                                    </p:set>
                                    <p:animEffect transition="in" filter="blinds(horizontal)">
                                      <p:cBhvr>
                                        <p:cTn id="82" dur="500"/>
                                        <p:tgtEl>
                                          <p:spTgt spid="50205"/>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50206"/>
                                        </p:tgtEl>
                                        <p:attrNameLst>
                                          <p:attrName>style.visibility</p:attrName>
                                        </p:attrNameLst>
                                      </p:cBhvr>
                                      <p:to>
                                        <p:strVal val="visible"/>
                                      </p:to>
                                    </p:set>
                                    <p:animEffect transition="in" filter="blinds(horizontal)">
                                      <p:cBhvr>
                                        <p:cTn id="87" dur="500"/>
                                        <p:tgtEl>
                                          <p:spTgt spid="50206"/>
                                        </p:tgtEl>
                                      </p:cBhvr>
                                    </p:animEffect>
                                  </p:childTnLst>
                                </p:cTn>
                              </p:par>
                            </p:childTnLst>
                          </p:cTn>
                        </p:par>
                      </p:childTnLst>
                    </p:cTn>
                  </p:par>
                </p:childTnLst>
              </p:cTn>
              <p:nextCondLst>
                <p:cond evt="onClick" delay="0">
                  <p:tgtEl>
                    <p:spTgt spid="50191"/>
                  </p:tgtEl>
                </p:cond>
              </p:nextCondLst>
            </p:seq>
            <p:seq concurrent="1" nextAc="seek">
              <p:cTn id="88" restart="whenNotActive" fill="hold" evtFilter="cancelBubble" nodeType="interactiveSeq">
                <p:stCondLst>
                  <p:cond evt="onClick" delay="0">
                    <p:tgtEl>
                      <p:spTgt spid="50192"/>
                    </p:tgtEl>
                  </p:cond>
                </p:stCondLst>
                <p:endSync evt="end" delay="0">
                  <p:rtn val="all"/>
                </p:endSync>
                <p:childTnLst>
                  <p:par>
                    <p:cTn id="89" fill="hold">
                      <p:stCondLst>
                        <p:cond delay="0"/>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50197"/>
                                        </p:tgtEl>
                                        <p:attrNameLst>
                                          <p:attrName>style.visibility</p:attrName>
                                        </p:attrNameLst>
                                      </p:cBhvr>
                                      <p:to>
                                        <p:strVal val="visible"/>
                                      </p:to>
                                    </p:set>
                                    <p:animEffect transition="in" filter="blinds(horizontal)">
                                      <p:cBhvr>
                                        <p:cTn id="93" dur="500"/>
                                        <p:tgtEl>
                                          <p:spTgt spid="50197"/>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50198"/>
                                        </p:tgtEl>
                                        <p:attrNameLst>
                                          <p:attrName>style.visibility</p:attrName>
                                        </p:attrNameLst>
                                      </p:cBhvr>
                                      <p:to>
                                        <p:strVal val="visible"/>
                                      </p:to>
                                    </p:set>
                                    <p:animEffect transition="in" filter="blinds(horizontal)">
                                      <p:cBhvr>
                                        <p:cTn id="98" dur="500"/>
                                        <p:tgtEl>
                                          <p:spTgt spid="50198"/>
                                        </p:tgtEl>
                                      </p:cBhvr>
                                    </p:animEffect>
                                  </p:childTnLst>
                                </p:cTn>
                              </p:par>
                              <p:par>
                                <p:cTn id="99" presetID="3" presetClass="exit" presetSubtype="10" fill="hold" grpId="1" nodeType="withEffect">
                                  <p:stCondLst>
                                    <p:cond delay="0"/>
                                  </p:stCondLst>
                                  <p:childTnLst>
                                    <p:animEffect transition="out" filter="blinds(horizontal)">
                                      <p:cBhvr>
                                        <p:cTn id="100" dur="500"/>
                                        <p:tgtEl>
                                          <p:spTgt spid="50197"/>
                                        </p:tgtEl>
                                      </p:cBhvr>
                                    </p:animEffect>
                                    <p:set>
                                      <p:cBhvr>
                                        <p:cTn id="101" dur="1" fill="hold">
                                          <p:stCondLst>
                                            <p:cond delay="499"/>
                                          </p:stCondLst>
                                        </p:cTn>
                                        <p:tgtEl>
                                          <p:spTgt spid="5019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50199"/>
                                        </p:tgtEl>
                                        <p:attrNameLst>
                                          <p:attrName>style.visibility</p:attrName>
                                        </p:attrNameLst>
                                      </p:cBhvr>
                                      <p:to>
                                        <p:strVal val="visible"/>
                                      </p:to>
                                    </p:set>
                                    <p:animEffect transition="in" filter="blinds(horizontal)">
                                      <p:cBhvr>
                                        <p:cTn id="106" dur="500"/>
                                        <p:tgtEl>
                                          <p:spTgt spid="50199"/>
                                        </p:tgtEl>
                                      </p:cBhvr>
                                    </p:animEffect>
                                  </p:childTnLst>
                                </p:cTn>
                              </p:par>
                              <p:par>
                                <p:cTn id="107" presetID="3" presetClass="exit" presetSubtype="10" fill="hold" grpId="1" nodeType="withEffect">
                                  <p:stCondLst>
                                    <p:cond delay="0"/>
                                  </p:stCondLst>
                                  <p:childTnLst>
                                    <p:animEffect transition="out" filter="blinds(horizontal)">
                                      <p:cBhvr>
                                        <p:cTn id="108" dur="500"/>
                                        <p:tgtEl>
                                          <p:spTgt spid="50198"/>
                                        </p:tgtEl>
                                      </p:cBhvr>
                                    </p:animEffect>
                                    <p:set>
                                      <p:cBhvr>
                                        <p:cTn id="109" dur="1" fill="hold">
                                          <p:stCondLst>
                                            <p:cond delay="499"/>
                                          </p:stCondLst>
                                        </p:cTn>
                                        <p:tgtEl>
                                          <p:spTgt spid="50198"/>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3" presetClass="entr" presetSubtype="10" fill="hold" grpId="0" nodeType="clickEffect">
                                  <p:stCondLst>
                                    <p:cond delay="0"/>
                                  </p:stCondLst>
                                  <p:childTnLst>
                                    <p:set>
                                      <p:cBhvr>
                                        <p:cTn id="113" dur="1" fill="hold">
                                          <p:stCondLst>
                                            <p:cond delay="0"/>
                                          </p:stCondLst>
                                        </p:cTn>
                                        <p:tgtEl>
                                          <p:spTgt spid="50200"/>
                                        </p:tgtEl>
                                        <p:attrNameLst>
                                          <p:attrName>style.visibility</p:attrName>
                                        </p:attrNameLst>
                                      </p:cBhvr>
                                      <p:to>
                                        <p:strVal val="visible"/>
                                      </p:to>
                                    </p:set>
                                    <p:animEffect transition="in" filter="blinds(horizontal)">
                                      <p:cBhvr>
                                        <p:cTn id="114" dur="500"/>
                                        <p:tgtEl>
                                          <p:spTgt spid="50200"/>
                                        </p:tgtEl>
                                      </p:cBhvr>
                                    </p:animEffect>
                                  </p:childTnLst>
                                </p:cTn>
                              </p:par>
                              <p:par>
                                <p:cTn id="115" presetID="3" presetClass="exit" presetSubtype="10" fill="hold" grpId="1" nodeType="withEffect">
                                  <p:stCondLst>
                                    <p:cond delay="0"/>
                                  </p:stCondLst>
                                  <p:childTnLst>
                                    <p:animEffect transition="out" filter="blinds(horizontal)">
                                      <p:cBhvr>
                                        <p:cTn id="116" dur="500"/>
                                        <p:tgtEl>
                                          <p:spTgt spid="50199"/>
                                        </p:tgtEl>
                                      </p:cBhvr>
                                    </p:animEffect>
                                    <p:set>
                                      <p:cBhvr>
                                        <p:cTn id="117" dur="1" fill="hold">
                                          <p:stCondLst>
                                            <p:cond delay="499"/>
                                          </p:stCondLst>
                                        </p:cTn>
                                        <p:tgtEl>
                                          <p:spTgt spid="5019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50203"/>
                                        </p:tgtEl>
                                        <p:attrNameLst>
                                          <p:attrName>style.visibility</p:attrName>
                                        </p:attrNameLst>
                                      </p:cBhvr>
                                      <p:to>
                                        <p:strVal val="visible"/>
                                      </p:to>
                                    </p:set>
                                    <p:animEffect transition="in" filter="blinds(horizontal)">
                                      <p:cBhvr>
                                        <p:cTn id="122" dur="500"/>
                                        <p:tgtEl>
                                          <p:spTgt spid="50203"/>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50204"/>
                                        </p:tgtEl>
                                        <p:attrNameLst>
                                          <p:attrName>style.visibility</p:attrName>
                                        </p:attrNameLst>
                                      </p:cBhvr>
                                      <p:to>
                                        <p:strVal val="visible"/>
                                      </p:to>
                                    </p:set>
                                    <p:animEffect transition="in" filter="blinds(horizontal)">
                                      <p:cBhvr>
                                        <p:cTn id="127" dur="500"/>
                                        <p:tgtEl>
                                          <p:spTgt spid="50204"/>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grpId="0" nodeType="clickEffect">
                                  <p:stCondLst>
                                    <p:cond delay="0"/>
                                  </p:stCondLst>
                                  <p:childTnLst>
                                    <p:set>
                                      <p:cBhvr>
                                        <p:cTn id="131" dur="1" fill="hold">
                                          <p:stCondLst>
                                            <p:cond delay="0"/>
                                          </p:stCondLst>
                                        </p:cTn>
                                        <p:tgtEl>
                                          <p:spTgt spid="50207"/>
                                        </p:tgtEl>
                                        <p:attrNameLst>
                                          <p:attrName>style.visibility</p:attrName>
                                        </p:attrNameLst>
                                      </p:cBhvr>
                                      <p:to>
                                        <p:strVal val="visible"/>
                                      </p:to>
                                    </p:set>
                                    <p:animEffect transition="in" filter="blinds(horizontal)">
                                      <p:cBhvr>
                                        <p:cTn id="132" dur="500"/>
                                        <p:tgtEl>
                                          <p:spTgt spid="50207"/>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grpId="0" nodeType="clickEffect">
                                  <p:stCondLst>
                                    <p:cond delay="0"/>
                                  </p:stCondLst>
                                  <p:childTnLst>
                                    <p:set>
                                      <p:cBhvr>
                                        <p:cTn id="136" dur="1" fill="hold">
                                          <p:stCondLst>
                                            <p:cond delay="0"/>
                                          </p:stCondLst>
                                        </p:cTn>
                                        <p:tgtEl>
                                          <p:spTgt spid="50209"/>
                                        </p:tgtEl>
                                        <p:attrNameLst>
                                          <p:attrName>style.visibility</p:attrName>
                                        </p:attrNameLst>
                                      </p:cBhvr>
                                      <p:to>
                                        <p:strVal val="visible"/>
                                      </p:to>
                                    </p:set>
                                    <p:animEffect transition="in" filter="blinds(horizontal)">
                                      <p:cBhvr>
                                        <p:cTn id="137" dur="500"/>
                                        <p:tgtEl>
                                          <p:spTgt spid="50209"/>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50208"/>
                                        </p:tgtEl>
                                        <p:attrNameLst>
                                          <p:attrName>style.visibility</p:attrName>
                                        </p:attrNameLst>
                                      </p:cBhvr>
                                      <p:to>
                                        <p:strVal val="visible"/>
                                      </p:to>
                                    </p:set>
                                    <p:animEffect transition="in" filter="blinds(horizontal)">
                                      <p:cBhvr>
                                        <p:cTn id="142" dur="500"/>
                                        <p:tgtEl>
                                          <p:spTgt spid="50208"/>
                                        </p:tgtEl>
                                      </p:cBhvr>
                                    </p:animEffect>
                                  </p:childTnLst>
                                </p:cTn>
                              </p:par>
                            </p:childTnLst>
                          </p:cTn>
                        </p:par>
                      </p:childTnLst>
                    </p:cTn>
                  </p:par>
                </p:childTnLst>
              </p:cTn>
              <p:nextCondLst>
                <p:cond evt="onClick" delay="0">
                  <p:tgtEl>
                    <p:spTgt spid="50192"/>
                  </p:tgtEl>
                </p:cond>
              </p:nextCondLst>
            </p:seq>
          </p:childTnLst>
        </p:cTn>
      </p:par>
    </p:tnLst>
    <p:bldLst>
      <p:bldP spid="50180" grpId="0" animBg="1"/>
      <p:bldP spid="50181" grpId="0" animBg="1"/>
      <p:bldP spid="50183" grpId="0" animBg="1"/>
      <p:bldP spid="50184" grpId="0" animBg="1"/>
      <p:bldP spid="50186" grpId="0" animBg="1"/>
      <p:bldP spid="50187" grpId="0" animBg="1"/>
      <p:bldP spid="50193" grpId="0" animBg="1"/>
      <p:bldP spid="50193" grpId="1" animBg="1"/>
      <p:bldP spid="50194" grpId="0" animBg="1"/>
      <p:bldP spid="50194" grpId="1" animBg="1"/>
      <p:bldP spid="50195" grpId="0" animBg="1"/>
      <p:bldP spid="50195" grpId="1" animBg="1"/>
      <p:bldP spid="50196" grpId="0" animBg="1"/>
      <p:bldP spid="50197" grpId="0" animBg="1"/>
      <p:bldP spid="50197" grpId="1" animBg="1"/>
      <p:bldP spid="50198" grpId="0" animBg="1"/>
      <p:bldP spid="50198" grpId="1" animBg="1"/>
      <p:bldP spid="50199" grpId="0" animBg="1"/>
      <p:bldP spid="50199" grpId="1" animBg="1"/>
      <p:bldP spid="50200" grpId="0" animBg="1"/>
      <p:bldP spid="50201" grpId="0" animBg="1"/>
      <p:bldP spid="50202" grpId="0" animBg="1"/>
      <p:bldP spid="50203" grpId="0" animBg="1"/>
      <p:bldP spid="50204" grpId="0" animBg="1"/>
      <p:bldP spid="50205" grpId="0" animBg="1"/>
      <p:bldP spid="50206" grpId="0" animBg="1"/>
      <p:bldP spid="50207" grpId="0" animBg="1"/>
      <p:bldP spid="50208" grpId="0" animBg="1"/>
      <p:bldP spid="5020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Oval 4"/>
          <p:cNvSpPr>
            <a:spLocks noChangeArrowheads="1"/>
          </p:cNvSpPr>
          <p:nvPr/>
        </p:nvSpPr>
        <p:spPr bwMode="auto">
          <a:xfrm>
            <a:off x="2133600" y="1636986"/>
            <a:ext cx="8153400" cy="1676400"/>
          </a:xfrm>
          <a:prstGeom prst="ellipse">
            <a:avLst/>
          </a:prstGeom>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marL="342900" indent="-342900" algn="ctr">
              <a:spcBef>
                <a:spcPct val="50000"/>
              </a:spcBef>
              <a:buFontTx/>
              <a:buAutoNum type="arabicPeriod"/>
            </a:pPr>
            <a:r>
              <a:rPr lang="en-US" sz="2800" b="1" dirty="0">
                <a:latin typeface="Times New Roman" panose="02020603050405020304" pitchFamily="18" charset="0"/>
                <a:cs typeface="Times New Roman" panose="02020603050405020304" pitchFamily="18" charset="0"/>
              </a:rPr>
              <a:t>Why does Nick think </a:t>
            </a:r>
            <a:r>
              <a:rPr lang="en-US" sz="2800" b="1" dirty="0" smtClean="0">
                <a:latin typeface="Times New Roman" panose="02020603050405020304" pitchFamily="18" charset="0"/>
                <a:cs typeface="Times New Roman" panose="02020603050405020304" pitchFamily="18" charset="0"/>
              </a:rPr>
              <a:t>his </a:t>
            </a:r>
            <a:r>
              <a:rPr lang="en-US" sz="2800" b="1" dirty="0">
                <a:latin typeface="Times New Roman" panose="02020603050405020304" pitchFamily="18" charset="0"/>
                <a:cs typeface="Times New Roman" panose="02020603050405020304" pitchFamily="18" charset="0"/>
              </a:rPr>
              <a:t>father’s hobby is unusual?</a:t>
            </a:r>
          </a:p>
          <a:p>
            <a:pPr marL="342900" indent="-342900" algn="ctr"/>
            <a:endParaRPr lang="en-US" dirty="0">
              <a:latin typeface="Times New Roman" panose="02020603050405020304" pitchFamily="18" charset="0"/>
              <a:cs typeface="Times New Roman" panose="02020603050405020304" pitchFamily="18" charset="0"/>
            </a:endParaRPr>
          </a:p>
        </p:txBody>
      </p:sp>
      <p:sp>
        <p:nvSpPr>
          <p:cNvPr id="51205" name="Rectangle 5">
            <a:hlinkClick r:id="rId2" action="ppaction://hlinksldjump"/>
          </p:cNvPr>
          <p:cNvSpPr>
            <a:spLocks noChangeArrowheads="1"/>
          </p:cNvSpPr>
          <p:nvPr/>
        </p:nvSpPr>
        <p:spPr bwMode="auto">
          <a:xfrm>
            <a:off x="1728951" y="3313386"/>
            <a:ext cx="8734097" cy="1600200"/>
          </a:xfrm>
          <a:prstGeom prst="rect">
            <a:avLst/>
          </a:prstGeom>
          <a:noFill/>
          <a:ln>
            <a:headEnd/>
            <a:tailEnd/>
          </a:ln>
        </p:spPr>
        <p:style>
          <a:lnRef idx="1">
            <a:schemeClr val="accent4"/>
          </a:lnRef>
          <a:fillRef idx="2">
            <a:schemeClr val="accent4"/>
          </a:fillRef>
          <a:effectRef idx="1">
            <a:schemeClr val="accent4"/>
          </a:effectRef>
          <a:fontRef idx="minor">
            <a:schemeClr val="dk1"/>
          </a:fontRef>
        </p:style>
        <p:txBody>
          <a:bodyPr wrap="none" anchor="ctr"/>
          <a:lstStyle/>
          <a:p>
            <a:r>
              <a:rPr lang="en-US" sz="2800" b="1" dirty="0" smtClean="0">
                <a:solidFill>
                  <a:srgbClr val="FF0000"/>
                </a:solidFill>
                <a:latin typeface="Times New Roman" panose="02020603050405020304" pitchFamily="18" charset="0"/>
                <a:cs typeface="Times New Roman" panose="02020603050405020304" pitchFamily="18" charset="0"/>
              </a:rPr>
              <a:t>Because eggshells </a:t>
            </a:r>
            <a:r>
              <a:rPr lang="en-US" sz="2800" b="1" dirty="0">
                <a:solidFill>
                  <a:srgbClr val="FF0000"/>
                </a:solidFill>
                <a:latin typeface="Times New Roman" panose="02020603050405020304" pitchFamily="18" charset="0"/>
                <a:cs typeface="Times New Roman" panose="02020603050405020304" pitchFamily="18" charset="0"/>
              </a:rPr>
              <a:t>are very fragile and his father </a:t>
            </a:r>
            <a:r>
              <a:rPr lang="en-US" sz="2800" b="1" dirty="0" smtClean="0">
                <a:solidFill>
                  <a:srgbClr val="FF0000"/>
                </a:solidFill>
                <a:latin typeface="Times New Roman" panose="02020603050405020304" pitchFamily="18" charset="0"/>
                <a:cs typeface="Times New Roman" panose="02020603050405020304" pitchFamily="18" charset="0"/>
              </a:rPr>
              <a:t>can </a:t>
            </a:r>
            <a:r>
              <a:rPr lang="en-US" sz="2800" b="1" dirty="0">
                <a:solidFill>
                  <a:srgbClr val="FF0000"/>
                </a:solidFill>
                <a:latin typeface="Times New Roman" panose="02020603050405020304" pitchFamily="18" charset="0"/>
                <a:cs typeface="Times New Roman" panose="02020603050405020304" pitchFamily="18" charset="0"/>
              </a:rPr>
              <a:t>make </a:t>
            </a:r>
            <a:endParaRPr lang="en-US" sz="2800" b="1" dirty="0" smtClean="0">
              <a:solidFill>
                <a:srgbClr val="FF0000"/>
              </a:solidFill>
              <a:latin typeface="Times New Roman" panose="02020603050405020304" pitchFamily="18" charset="0"/>
              <a:cs typeface="Times New Roman" panose="02020603050405020304" pitchFamily="18" charset="0"/>
            </a:endParaRPr>
          </a:p>
          <a:p>
            <a:r>
              <a:rPr lang="en-US" sz="2800" b="1" dirty="0" smtClean="0">
                <a:solidFill>
                  <a:srgbClr val="FF0000"/>
                </a:solidFill>
                <a:latin typeface="Times New Roman" panose="02020603050405020304" pitchFamily="18" charset="0"/>
                <a:cs typeface="Times New Roman" panose="02020603050405020304" pitchFamily="18" charset="0"/>
              </a:rPr>
              <a:t>beautiful </a:t>
            </a:r>
            <a:r>
              <a:rPr lang="en-US" sz="2800" b="1" dirty="0">
                <a:solidFill>
                  <a:srgbClr val="FF0000"/>
                </a:solidFill>
                <a:latin typeface="Times New Roman" panose="02020603050405020304" pitchFamily="18" charset="0"/>
                <a:cs typeface="Times New Roman" panose="02020603050405020304" pitchFamily="18" charset="0"/>
              </a:rPr>
              <a:t>pieces of art from empty ones.</a:t>
            </a:r>
          </a:p>
        </p:txBody>
      </p:sp>
      <p:sp>
        <p:nvSpPr>
          <p:cNvPr id="5" name="Flowchart: Process 4"/>
          <p:cNvSpPr/>
          <p:nvPr/>
        </p:nvSpPr>
        <p:spPr>
          <a:xfrm>
            <a:off x="1676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8100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wipe(up)">
                                      <p:cBhvr>
                                        <p:cTn id="7"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943</TotalTime>
  <Words>983</Words>
  <Application>Microsoft Office PowerPoint</Application>
  <PresentationFormat>Widescreen</PresentationFormat>
  <Paragraphs>144</Paragraphs>
  <Slides>21</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.VnAristote</vt:lpstr>
      <vt:lpstr>t)</vt:lpstr>
      <vt:lpstr>Calibri</vt:lpstr>
      <vt:lpstr>Calibri Light</vt:lpstr>
      <vt:lpstr>Times New Roman</vt:lpstr>
      <vt:lpstr>Arial Black</vt:lpstr>
      <vt:lpstr>.VnArial</vt:lpstr>
      <vt:lpstr>Impact</vt:lpstr>
      <vt:lpstr>Helvetica</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45</cp:revision>
  <dcterms:created xsi:type="dcterms:W3CDTF">2018-05-30T02:45:35Z</dcterms:created>
  <dcterms:modified xsi:type="dcterms:W3CDTF">2021-09-30T08:16:18Z</dcterms:modified>
</cp:coreProperties>
</file>